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UI/images/Icon_Seitenzahlen.png" ContentType="image/.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60a1fc4d8e93496c" Type="http://schemas.microsoft.com/office/2007/relationships/ui/extensibility" Target="customUI/customUI14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9"/>
  </p:sldMasterIdLst>
  <p:notesMasterIdLst>
    <p:notesMasterId r:id="rId36"/>
  </p:notesMasterIdLst>
  <p:handoutMasterIdLst>
    <p:handoutMasterId r:id="rId37"/>
  </p:handoutMasterIdLst>
  <p:sldIdLst>
    <p:sldId id="256" r:id="rId30"/>
    <p:sldId id="274" r:id="rId31"/>
    <p:sldId id="276" r:id="rId32"/>
    <p:sldId id="279" r:id="rId33"/>
    <p:sldId id="275" r:id="rId34"/>
    <p:sldId id="278" r:id="rId35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C5A25593-3F39-451F-89B6-4B3E41E7CD4F}">
          <p14:sldIdLst>
            <p14:sldId id="256"/>
            <p14:sldId id="274"/>
            <p14:sldId id="276"/>
            <p14:sldId id="279"/>
            <p14:sldId id="275"/>
            <p14:sldId id="278"/>
          </p14:sldIdLst>
        </p14:section>
        <p14:section name="Beispielfolien" id="{F5F54203-DA94-466E-BC3C-62FAC6014E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98" userDrawn="1">
          <p15:clr>
            <a:srgbClr val="A4A3A4"/>
          </p15:clr>
        </p15:guide>
        <p15:guide id="2" pos="461" userDrawn="1">
          <p15:clr>
            <a:srgbClr val="A4A3A4"/>
          </p15:clr>
        </p15:guide>
        <p15:guide id="3" pos="7219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orient="horz" pos="362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BV" initials="KBV" lastIdx="3" clrIdx="0">
    <p:extLst>
      <p:ext uri="{19B8F6BF-5375-455C-9EA6-DF929625EA0E}">
        <p15:presenceInfo xmlns:p15="http://schemas.microsoft.com/office/powerpoint/2012/main" userId="KBV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0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6699" autoAdjust="0"/>
  </p:normalViewPr>
  <p:slideViewPr>
    <p:cSldViewPr snapToGrid="0" showGuides="1">
      <p:cViewPr varScale="1">
        <p:scale>
          <a:sx n="87" d="100"/>
          <a:sy n="87" d="100"/>
        </p:scale>
        <p:origin x="612" y="90"/>
      </p:cViewPr>
      <p:guideLst>
        <p:guide orient="horz" pos="498"/>
        <p:guide pos="461"/>
        <p:guide pos="7219"/>
        <p:guide orient="horz" pos="913"/>
        <p:guide orient="horz" pos="362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presProps" Target="presProps.xml"/><Relationship Id="rId21" Type="http://schemas.openxmlformats.org/officeDocument/2006/relationships/customXml" Target="../customXml/item21.xml"/><Relationship Id="rId34" Type="http://schemas.openxmlformats.org/officeDocument/2006/relationships/slide" Target="slides/slide5.xml"/><Relationship Id="rId42" Type="http://schemas.openxmlformats.org/officeDocument/2006/relationships/tableStyles" Target="tableStyle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slideMaster" Target="slideMasters/slideMaster1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slide" Target="slides/slide3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notesMaster" Target="notesMasters/notesMaster1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2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slide" Target="slides/slide1.xml"/><Relationship Id="rId35" Type="http://schemas.openxmlformats.org/officeDocument/2006/relationships/slide" Target="slides/slide6.xml"/><Relationship Id="rId8" Type="http://schemas.openxmlformats.org/officeDocument/2006/relationships/customXml" Target="../customXml/item8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slide" Target="slides/slide4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144C6-8F81-4AC8-A865-D4E87A60F104}" type="datetimeFigureOut">
              <a:rPr lang="de-DE" smtClean="0"/>
              <a:t>26.08.2020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21134-0CEA-4866-B10D-CBFEE4BAFD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363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5A8A8-EF68-4013-95C9-55F0B29DE8C3}" type="datetimeFigureOut">
              <a:rPr lang="de-DE" smtClean="0"/>
              <a:t>26.08.2020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1EFF85-5E03-4776-8827-129DF3530D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898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Hintergrundbild">
            <a:extLst>
              <a:ext uri="{FF2B5EF4-FFF2-40B4-BE49-F238E27FC236}">
                <a16:creationId xmlns:a16="http://schemas.microsoft.com/office/drawing/2014/main" id="{8F85C3F5-7601-41D1-B316-A700DA4B3B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KBV Logo">
            <a:extLst>
              <a:ext uri="{FF2B5EF4-FFF2-40B4-BE49-F238E27FC236}">
                <a16:creationId xmlns:a16="http://schemas.microsoft.com/office/drawing/2014/main" id="{732C4882-F47B-4ED3-9FBA-55128CD3370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540000"/>
            <a:ext cx="2556487" cy="835200"/>
          </a:xfrm>
          <a:prstGeom prst="rect">
            <a:avLst/>
          </a:prstGeom>
        </p:spPr>
      </p:pic>
      <p:sp>
        <p:nvSpPr>
          <p:cNvPr id="17" name="Rechteck 16" hidden="1">
            <a:extLst>
              <a:ext uri="{FF2B5EF4-FFF2-40B4-BE49-F238E27FC236}">
                <a16:creationId xmlns:a16="http://schemas.microsoft.com/office/drawing/2014/main" id="{A1F214EE-8619-4096-A2C9-0429F93D89C0}"/>
              </a:ext>
            </a:extLst>
          </p:cNvPr>
          <p:cNvSpPr/>
          <p:nvPr userDrawn="1"/>
        </p:nvSpPr>
        <p:spPr>
          <a:xfrm>
            <a:off x="0" y="0"/>
            <a:ext cx="5055351" cy="3801600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10FA181-1F63-4F25-B269-396E474D37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9997" y="3923687"/>
            <a:ext cx="8579838" cy="1620000"/>
          </a:xfrm>
        </p:spPr>
        <p:txBody>
          <a:bodyPr/>
          <a:lstStyle>
            <a:lvl1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2pPr>
            <a:lvl3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3pPr>
            <a:lvl4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4pPr>
            <a:lvl5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5pPr>
            <a:lvl6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6pPr>
            <a:lvl7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7pPr>
            <a:lvl8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8pPr>
            <a:lvl9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0" cap="all" baseline="0">
                <a:solidFill>
                  <a:schemeClr val="accent1"/>
                </a:solidFill>
                <a:latin typeface="+mn-lt"/>
              </a:defRPr>
            </a:lvl9pPr>
          </a:lstStyle>
          <a:p>
            <a:pPr lvl="0"/>
            <a:r>
              <a:rPr lang="de-DE" dirty="0" smtClean="0"/>
              <a:t>Zusatzbezeichnung &amp; Datum</a:t>
            </a:r>
            <a:br>
              <a:rPr lang="de-DE" dirty="0" smtClean="0"/>
            </a:br>
            <a:r>
              <a:rPr lang="de-DE" dirty="0" smtClean="0"/>
              <a:t>maximal drei Zeilen 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2D87D10-ACA1-4B8C-BCD3-5C4573EF04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2306068"/>
            <a:ext cx="8579838" cy="1620000"/>
          </a:xfrm>
        </p:spPr>
        <p:txBody>
          <a:bodyPr anchor="b"/>
          <a:lstStyle>
            <a:lvl1pPr marL="0" indent="0" algn="l">
              <a:lnSpc>
                <a:spcPct val="89000"/>
              </a:lnSpc>
              <a:spcBef>
                <a:spcPts val="0"/>
              </a:spcBef>
              <a:buFont typeface="Arial" panose="020B0604020202020204" pitchFamily="34" charset="0"/>
              <a:buNone/>
              <a:defRPr sz="365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de-DE" dirty="0"/>
              <a:t>Titel der Präsentation</a:t>
            </a:r>
            <a:br>
              <a:rPr lang="de-DE" dirty="0"/>
            </a:br>
            <a:r>
              <a:rPr lang="de-DE" dirty="0"/>
              <a:t>maximal drei Zeilen</a:t>
            </a:r>
          </a:p>
        </p:txBody>
      </p:sp>
      <p:sp>
        <p:nvSpPr>
          <p:cNvPr id="18" name="Vertikaler Textplatzhalter 2">
            <a:extLst>
              <a:ext uri="{FF2B5EF4-FFF2-40B4-BE49-F238E27FC236}">
                <a16:creationId xmlns:a16="http://schemas.microsoft.com/office/drawing/2014/main" id="{8EBB1262-3AFB-4E01-95A8-4EDC5F4C0920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539998" y="5868000"/>
            <a:ext cx="8579838" cy="504000"/>
          </a:xfrm>
        </p:spPr>
        <p:txBody>
          <a:bodyPr vert="horz" anchor="b" anchorCtr="0"/>
          <a:lstStyle>
            <a:lvl1pPr marL="0" marR="0" indent="0" algn="l" defTabSz="914400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cap="all" baseline="0">
                <a:solidFill>
                  <a:schemeClr val="accent1"/>
                </a:solidFill>
              </a:defRPr>
            </a:lvl1pPr>
            <a:lvl2pPr marL="0" indent="0">
              <a:lnSpc>
                <a:spcPct val="93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cap="all" baseline="0">
                <a:solidFill>
                  <a:schemeClr val="accent1"/>
                </a:solidFill>
              </a:defRPr>
            </a:lvl2pPr>
            <a:lvl3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3pPr>
            <a:lvl4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4pPr>
            <a:lvl5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5pPr>
            <a:lvl6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6pPr>
            <a:lvl7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7pPr>
            <a:lvl8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8pPr>
            <a:lvl9pPr marL="0" indent="0">
              <a:lnSpc>
                <a:spcPct val="93000"/>
              </a:lnSpc>
              <a:spcBef>
                <a:spcPts val="0"/>
              </a:spcBef>
              <a:buNone/>
              <a:defRPr sz="1600" cap="all" baseline="0">
                <a:solidFill>
                  <a:schemeClr val="accent1"/>
                </a:solidFill>
              </a:defRPr>
            </a:lvl9pPr>
          </a:lstStyle>
          <a:p>
            <a:pPr lvl="0"/>
            <a:r>
              <a:rPr lang="de-DE" dirty="0"/>
              <a:t>Name Autor/in auf erster Ebene // für Funktionsbezeichnung Autor/in </a:t>
            </a:r>
            <a:br>
              <a:rPr lang="de-DE" dirty="0"/>
            </a:br>
            <a:r>
              <a:rPr lang="de-DE" dirty="0"/>
              <a:t>&gt;&gt; Menü &gt; Start &gt; Absatz &gt; Listenebne erhöhen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>
          <a:xfrm>
            <a:off x="731836" y="7259458"/>
            <a:ext cx="9435600" cy="162000"/>
          </a:xfrm>
        </p:spPr>
        <p:txBody>
          <a:bodyPr/>
          <a:lstStyle/>
          <a:p>
            <a:r>
              <a:rPr lang="de-DE" smtClean="0"/>
              <a:t>Name der Veranstaltung &amp; Datum wie auf Titelfolie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>
          <a:xfrm>
            <a:off x="731836" y="7099368"/>
            <a:ext cx="9435600" cy="162000"/>
          </a:xfrm>
        </p:spPr>
        <p:txBody>
          <a:bodyPr/>
          <a:lstStyle/>
          <a:p>
            <a:r>
              <a:rPr lang="de-DE" smtClean="0"/>
              <a:t>Titel der Präsentation wie auf Titelfolie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>
          <a:xfrm>
            <a:off x="10897200" y="7099368"/>
            <a:ext cx="1080000" cy="162000"/>
          </a:xfrm>
        </p:spPr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5945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B2DF408-2898-42F2-914F-6E35F61C4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/>
        </p:blipFill>
        <p:spPr>
          <a:xfrm>
            <a:off x="216000" y="216001"/>
            <a:ext cx="11761200" cy="5835599"/>
          </a:xfrm>
          <a:prstGeom prst="rect">
            <a:avLst/>
          </a:prstGeom>
        </p:spPr>
      </p:pic>
      <p:sp>
        <p:nvSpPr>
          <p:cNvPr id="6" name="KBV Signet">
            <a:extLst>
              <a:ext uri="{FF2B5EF4-FFF2-40B4-BE49-F238E27FC236}">
                <a16:creationId xmlns:a16="http://schemas.microsoft.com/office/drawing/2014/main" id="{3714DB7D-1452-4E59-AAD1-7AC437FDB64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216000" y="6267600"/>
            <a:ext cx="374400" cy="374400"/>
          </a:xfrm>
          <a:custGeom>
            <a:avLst/>
            <a:gdLst>
              <a:gd name="T0" fmla="*/ 2102 w 2102"/>
              <a:gd name="T1" fmla="*/ 2102 h 2102"/>
              <a:gd name="T2" fmla="*/ 0 w 2102"/>
              <a:gd name="T3" fmla="*/ 0 h 2102"/>
              <a:gd name="T4" fmla="*/ 384 w 2102"/>
              <a:gd name="T5" fmla="*/ 1629 h 2102"/>
              <a:gd name="T6" fmla="*/ 328 w 2102"/>
              <a:gd name="T7" fmla="*/ 1715 h 2102"/>
              <a:gd name="T8" fmla="*/ 534 w 2102"/>
              <a:gd name="T9" fmla="*/ 1684 h 2102"/>
              <a:gd name="T10" fmla="*/ 479 w 2102"/>
              <a:gd name="T11" fmla="*/ 1284 h 2102"/>
              <a:gd name="T12" fmla="*/ 534 w 2102"/>
              <a:gd name="T13" fmla="*/ 1198 h 2102"/>
              <a:gd name="T14" fmla="*/ 328 w 2102"/>
              <a:gd name="T15" fmla="*/ 1229 h 2102"/>
              <a:gd name="T16" fmla="*/ 384 w 2102"/>
              <a:gd name="T17" fmla="*/ 1629 h 2102"/>
              <a:gd name="T18" fmla="*/ 1741 w 2102"/>
              <a:gd name="T19" fmla="*/ 1284 h 2102"/>
              <a:gd name="T20" fmla="*/ 1800 w 2102"/>
              <a:gd name="T21" fmla="*/ 1198 h 2102"/>
              <a:gd name="T22" fmla="*/ 1637 w 2102"/>
              <a:gd name="T23" fmla="*/ 1228 h 2102"/>
              <a:gd name="T24" fmla="*/ 1682 w 2102"/>
              <a:gd name="T25" fmla="*/ 1277 h 2102"/>
              <a:gd name="T26" fmla="*/ 1581 w 2102"/>
              <a:gd name="T27" fmla="*/ 1631 h 2102"/>
              <a:gd name="T28" fmla="*/ 1548 w 2102"/>
              <a:gd name="T29" fmla="*/ 1512 h 2102"/>
              <a:gd name="T30" fmla="*/ 1474 w 2102"/>
              <a:gd name="T31" fmla="*/ 1258 h 2102"/>
              <a:gd name="T32" fmla="*/ 1521 w 2102"/>
              <a:gd name="T33" fmla="*/ 1198 h 2102"/>
              <a:gd name="T34" fmla="*/ 1320 w 2102"/>
              <a:gd name="T35" fmla="*/ 1228 h 2102"/>
              <a:gd name="T36" fmla="*/ 1518 w 2102"/>
              <a:gd name="T37" fmla="*/ 1715 h 2102"/>
              <a:gd name="T38" fmla="*/ 1266 w 2102"/>
              <a:gd name="T39" fmla="*/ 1330 h 2102"/>
              <a:gd name="T40" fmla="*/ 869 w 2102"/>
              <a:gd name="T41" fmla="*/ 1198 h 2102"/>
              <a:gd name="T42" fmla="*/ 924 w 2102"/>
              <a:gd name="T43" fmla="*/ 1284 h 2102"/>
              <a:gd name="T44" fmla="*/ 869 w 2102"/>
              <a:gd name="T45" fmla="*/ 1684 h 2102"/>
              <a:gd name="T46" fmla="*/ 1112 w 2102"/>
              <a:gd name="T47" fmla="*/ 1715 h 2102"/>
              <a:gd name="T48" fmla="*/ 1164 w 2102"/>
              <a:gd name="T49" fmla="*/ 1446 h 2102"/>
              <a:gd name="T50" fmla="*/ 1266 w 2102"/>
              <a:gd name="T51" fmla="*/ 1330 h 2102"/>
              <a:gd name="T52" fmla="*/ 1090 w 2102"/>
              <a:gd name="T53" fmla="*/ 1471 h 2102"/>
              <a:gd name="T54" fmla="*/ 1096 w 2102"/>
              <a:gd name="T55" fmla="*/ 1671 h 2102"/>
              <a:gd name="T56" fmla="*/ 1021 w 2102"/>
              <a:gd name="T57" fmla="*/ 1471 h 2102"/>
              <a:gd name="T58" fmla="*/ 1080 w 2102"/>
              <a:gd name="T59" fmla="*/ 1427 h 2102"/>
              <a:gd name="T60" fmla="*/ 1021 w 2102"/>
              <a:gd name="T61" fmla="*/ 1243 h 2102"/>
              <a:gd name="T62" fmla="*/ 1167 w 2102"/>
              <a:gd name="T63" fmla="*/ 1336 h 2102"/>
              <a:gd name="T64" fmla="*/ 771 w 2102"/>
              <a:gd name="T65" fmla="*/ 1228 h 2102"/>
              <a:gd name="T66" fmla="*/ 608 w 2102"/>
              <a:gd name="T67" fmla="*/ 1198 h 2102"/>
              <a:gd name="T68" fmla="*/ 644 w 2102"/>
              <a:gd name="T69" fmla="*/ 1250 h 2102"/>
              <a:gd name="T70" fmla="*/ 491 w 2102"/>
              <a:gd name="T71" fmla="*/ 1451 h 2102"/>
              <a:gd name="T72" fmla="*/ 786 w 2102"/>
              <a:gd name="T73" fmla="*/ 1715 h 2102"/>
              <a:gd name="T74" fmla="*/ 721 w 2102"/>
              <a:gd name="T75" fmla="*/ 1647 h 2102"/>
              <a:gd name="T76" fmla="*/ 682 w 2102"/>
              <a:gd name="T77" fmla="*/ 1291 h 2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02" h="2102">
                <a:moveTo>
                  <a:pt x="0" y="2102"/>
                </a:moveTo>
                <a:lnTo>
                  <a:pt x="2102" y="2102"/>
                </a:lnTo>
                <a:lnTo>
                  <a:pt x="2102" y="0"/>
                </a:lnTo>
                <a:lnTo>
                  <a:pt x="0" y="0"/>
                </a:lnTo>
                <a:lnTo>
                  <a:pt x="0" y="2102"/>
                </a:lnTo>
                <a:close/>
                <a:moveTo>
                  <a:pt x="384" y="1629"/>
                </a:moveTo>
                <a:cubicBezTo>
                  <a:pt x="384" y="1672"/>
                  <a:pt x="373" y="1683"/>
                  <a:pt x="328" y="1684"/>
                </a:cubicBezTo>
                <a:lnTo>
                  <a:pt x="328" y="1715"/>
                </a:lnTo>
                <a:lnTo>
                  <a:pt x="534" y="1715"/>
                </a:lnTo>
                <a:lnTo>
                  <a:pt x="534" y="1684"/>
                </a:lnTo>
                <a:cubicBezTo>
                  <a:pt x="490" y="1683"/>
                  <a:pt x="479" y="1672"/>
                  <a:pt x="479" y="1629"/>
                </a:cubicBezTo>
                <a:lnTo>
                  <a:pt x="479" y="1284"/>
                </a:lnTo>
                <a:cubicBezTo>
                  <a:pt x="479" y="1241"/>
                  <a:pt x="490" y="1229"/>
                  <a:pt x="534" y="1229"/>
                </a:cubicBezTo>
                <a:lnTo>
                  <a:pt x="534" y="1198"/>
                </a:lnTo>
                <a:lnTo>
                  <a:pt x="328" y="1198"/>
                </a:lnTo>
                <a:lnTo>
                  <a:pt x="328" y="1229"/>
                </a:lnTo>
                <a:cubicBezTo>
                  <a:pt x="373" y="1229"/>
                  <a:pt x="384" y="1241"/>
                  <a:pt x="384" y="1284"/>
                </a:cubicBezTo>
                <a:lnTo>
                  <a:pt x="384" y="1629"/>
                </a:lnTo>
                <a:close/>
                <a:moveTo>
                  <a:pt x="1601" y="1715"/>
                </a:moveTo>
                <a:lnTo>
                  <a:pt x="1741" y="1284"/>
                </a:lnTo>
                <a:cubicBezTo>
                  <a:pt x="1755" y="1240"/>
                  <a:pt x="1767" y="1232"/>
                  <a:pt x="1800" y="1228"/>
                </a:cubicBezTo>
                <a:lnTo>
                  <a:pt x="1800" y="1198"/>
                </a:lnTo>
                <a:lnTo>
                  <a:pt x="1637" y="1198"/>
                </a:lnTo>
                <a:lnTo>
                  <a:pt x="1637" y="1228"/>
                </a:lnTo>
                <a:cubicBezTo>
                  <a:pt x="1671" y="1229"/>
                  <a:pt x="1686" y="1236"/>
                  <a:pt x="1686" y="1256"/>
                </a:cubicBezTo>
                <a:cubicBezTo>
                  <a:pt x="1686" y="1263"/>
                  <a:pt x="1684" y="1269"/>
                  <a:pt x="1682" y="1277"/>
                </a:cubicBezTo>
                <a:lnTo>
                  <a:pt x="1612" y="1511"/>
                </a:lnTo>
                <a:cubicBezTo>
                  <a:pt x="1598" y="1555"/>
                  <a:pt x="1586" y="1608"/>
                  <a:pt x="1581" y="1631"/>
                </a:cubicBezTo>
                <a:lnTo>
                  <a:pt x="1577" y="1631"/>
                </a:lnTo>
                <a:cubicBezTo>
                  <a:pt x="1571" y="1603"/>
                  <a:pt x="1559" y="1549"/>
                  <a:pt x="1548" y="1512"/>
                </a:cubicBezTo>
                <a:lnTo>
                  <a:pt x="1477" y="1277"/>
                </a:lnTo>
                <a:cubicBezTo>
                  <a:pt x="1475" y="1270"/>
                  <a:pt x="1474" y="1263"/>
                  <a:pt x="1474" y="1258"/>
                </a:cubicBezTo>
                <a:cubicBezTo>
                  <a:pt x="1474" y="1238"/>
                  <a:pt x="1488" y="1229"/>
                  <a:pt x="1521" y="1228"/>
                </a:cubicBezTo>
                <a:lnTo>
                  <a:pt x="1521" y="1198"/>
                </a:lnTo>
                <a:lnTo>
                  <a:pt x="1320" y="1198"/>
                </a:lnTo>
                <a:lnTo>
                  <a:pt x="1320" y="1228"/>
                </a:lnTo>
                <a:cubicBezTo>
                  <a:pt x="1353" y="1232"/>
                  <a:pt x="1362" y="1244"/>
                  <a:pt x="1376" y="1284"/>
                </a:cubicBezTo>
                <a:lnTo>
                  <a:pt x="1518" y="1715"/>
                </a:lnTo>
                <a:lnTo>
                  <a:pt x="1601" y="1715"/>
                </a:lnTo>
                <a:close/>
                <a:moveTo>
                  <a:pt x="1266" y="1330"/>
                </a:moveTo>
                <a:cubicBezTo>
                  <a:pt x="1266" y="1241"/>
                  <a:pt x="1205" y="1198"/>
                  <a:pt x="1086" y="1198"/>
                </a:cubicBezTo>
                <a:lnTo>
                  <a:pt x="869" y="1198"/>
                </a:lnTo>
                <a:lnTo>
                  <a:pt x="869" y="1229"/>
                </a:lnTo>
                <a:cubicBezTo>
                  <a:pt x="914" y="1229"/>
                  <a:pt x="924" y="1241"/>
                  <a:pt x="924" y="1284"/>
                </a:cubicBezTo>
                <a:lnTo>
                  <a:pt x="924" y="1629"/>
                </a:lnTo>
                <a:cubicBezTo>
                  <a:pt x="924" y="1672"/>
                  <a:pt x="914" y="1683"/>
                  <a:pt x="869" y="1684"/>
                </a:cubicBezTo>
                <a:lnTo>
                  <a:pt x="869" y="1715"/>
                </a:lnTo>
                <a:lnTo>
                  <a:pt x="1112" y="1715"/>
                </a:lnTo>
                <a:cubicBezTo>
                  <a:pt x="1221" y="1715"/>
                  <a:pt x="1290" y="1670"/>
                  <a:pt x="1290" y="1577"/>
                </a:cubicBezTo>
                <a:cubicBezTo>
                  <a:pt x="1290" y="1508"/>
                  <a:pt x="1250" y="1457"/>
                  <a:pt x="1164" y="1446"/>
                </a:cubicBezTo>
                <a:lnTo>
                  <a:pt x="1164" y="1443"/>
                </a:lnTo>
                <a:cubicBezTo>
                  <a:pt x="1232" y="1428"/>
                  <a:pt x="1266" y="1392"/>
                  <a:pt x="1266" y="1330"/>
                </a:cubicBezTo>
                <a:close/>
                <a:moveTo>
                  <a:pt x="1021" y="1471"/>
                </a:moveTo>
                <a:lnTo>
                  <a:pt x="1090" y="1471"/>
                </a:lnTo>
                <a:cubicBezTo>
                  <a:pt x="1166" y="1471"/>
                  <a:pt x="1190" y="1499"/>
                  <a:pt x="1190" y="1570"/>
                </a:cubicBezTo>
                <a:cubicBezTo>
                  <a:pt x="1190" y="1644"/>
                  <a:pt x="1166" y="1671"/>
                  <a:pt x="1096" y="1671"/>
                </a:cubicBezTo>
                <a:lnTo>
                  <a:pt x="1021" y="1671"/>
                </a:lnTo>
                <a:lnTo>
                  <a:pt x="1021" y="1471"/>
                </a:lnTo>
                <a:close/>
                <a:moveTo>
                  <a:pt x="1167" y="1336"/>
                </a:moveTo>
                <a:cubicBezTo>
                  <a:pt x="1167" y="1402"/>
                  <a:pt x="1146" y="1427"/>
                  <a:pt x="1080" y="1427"/>
                </a:cubicBezTo>
                <a:lnTo>
                  <a:pt x="1021" y="1427"/>
                </a:lnTo>
                <a:lnTo>
                  <a:pt x="1021" y="1243"/>
                </a:lnTo>
                <a:lnTo>
                  <a:pt x="1077" y="1243"/>
                </a:lnTo>
                <a:cubicBezTo>
                  <a:pt x="1143" y="1243"/>
                  <a:pt x="1167" y="1267"/>
                  <a:pt x="1167" y="1336"/>
                </a:cubicBezTo>
                <a:close/>
                <a:moveTo>
                  <a:pt x="682" y="1291"/>
                </a:moveTo>
                <a:cubicBezTo>
                  <a:pt x="721" y="1247"/>
                  <a:pt x="738" y="1232"/>
                  <a:pt x="771" y="1228"/>
                </a:cubicBezTo>
                <a:lnTo>
                  <a:pt x="771" y="1198"/>
                </a:lnTo>
                <a:lnTo>
                  <a:pt x="608" y="1198"/>
                </a:lnTo>
                <a:lnTo>
                  <a:pt x="608" y="1228"/>
                </a:lnTo>
                <a:cubicBezTo>
                  <a:pt x="632" y="1229"/>
                  <a:pt x="644" y="1236"/>
                  <a:pt x="644" y="1250"/>
                </a:cubicBezTo>
                <a:cubicBezTo>
                  <a:pt x="644" y="1256"/>
                  <a:pt x="641" y="1265"/>
                  <a:pt x="631" y="1277"/>
                </a:cubicBezTo>
                <a:lnTo>
                  <a:pt x="491" y="1451"/>
                </a:lnTo>
                <a:lnTo>
                  <a:pt x="653" y="1715"/>
                </a:lnTo>
                <a:lnTo>
                  <a:pt x="786" y="1715"/>
                </a:lnTo>
                <a:lnTo>
                  <a:pt x="786" y="1684"/>
                </a:lnTo>
                <a:cubicBezTo>
                  <a:pt x="751" y="1682"/>
                  <a:pt x="739" y="1675"/>
                  <a:pt x="721" y="1647"/>
                </a:cubicBezTo>
                <a:lnTo>
                  <a:pt x="576" y="1416"/>
                </a:lnTo>
                <a:lnTo>
                  <a:pt x="682" y="1291"/>
                </a:lnTo>
                <a:close/>
              </a:path>
            </a:pathLst>
          </a:custGeom>
          <a:solidFill>
            <a:srgbClr val="C3005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96BEDA9E-32E3-4B06-9DCC-21CD39D26E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790575"/>
            <a:ext cx="10728325" cy="4967288"/>
          </a:xfrm>
        </p:spPr>
        <p:txBody>
          <a:bodyPr/>
          <a:lstStyle>
            <a:lvl1pPr marL="432000" indent="-432000" algn="l">
              <a:lnSpc>
                <a:spcPct val="90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000" b="1" cap="all" spc="100" baseline="0">
                <a:solidFill>
                  <a:schemeClr val="bg1"/>
                </a:solidFill>
                <a:latin typeface="+mj-lt"/>
              </a:defRPr>
            </a:lvl1pPr>
            <a:lvl2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2pPr>
            <a:lvl3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3pPr>
            <a:lvl4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4pPr>
            <a:lvl5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5pPr>
            <a:lvl6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6pPr>
            <a:lvl7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7pPr>
            <a:lvl8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8pPr>
            <a:lvl9pPr marL="702000" indent="-324000" algn="l">
              <a:lnSpc>
                <a:spcPct val="95000"/>
              </a:lnSpc>
              <a:spcBef>
                <a:spcPts val="0"/>
              </a:spcBef>
              <a:buClrTx/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dirty="0" smtClean="0"/>
              <a:t>Name Kapitel auf erster Ebene // für Unterkapitel &gt;&gt; Menü &gt; Start &gt; Absatz &gt; Listenebne erhöhen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22" name="Datumsplatzhalter 21">
            <a:extLst>
              <a:ext uri="{FF2B5EF4-FFF2-40B4-BE49-F238E27FC236}">
                <a16:creationId xmlns:a16="http://schemas.microsoft.com/office/drawing/2014/main" id="{8C7BF8E4-5098-4DBC-903D-D37545C7A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Name der Veranstaltung &amp; Datum wie auf Titelfolie</a:t>
            </a:r>
            <a:endParaRPr lang="de-DE" dirty="0"/>
          </a:p>
        </p:txBody>
      </p:sp>
      <p:sp>
        <p:nvSpPr>
          <p:cNvPr id="23" name="Fußzeilenplatzhalter 22">
            <a:extLst>
              <a:ext uri="{FF2B5EF4-FFF2-40B4-BE49-F238E27FC236}">
                <a16:creationId xmlns:a16="http://schemas.microsoft.com/office/drawing/2014/main" id="{78C825B1-2A37-400B-848F-5F14D7414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 wie auf Titelfolie</a:t>
            </a:r>
            <a:endParaRPr lang="de-DE" dirty="0"/>
          </a:p>
        </p:txBody>
      </p:sp>
      <p:sp>
        <p:nvSpPr>
          <p:cNvPr id="24" name="Foliennummernplatzhalter 23">
            <a:extLst>
              <a:ext uri="{FF2B5EF4-FFF2-40B4-BE49-F238E27FC236}">
                <a16:creationId xmlns:a16="http://schemas.microsoft.com/office/drawing/2014/main" id="{9A03B917-1D0D-4E3F-A95E-4725E2D4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3410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BV Signet">
            <a:extLst>
              <a:ext uri="{FF2B5EF4-FFF2-40B4-BE49-F238E27FC236}">
                <a16:creationId xmlns:a16="http://schemas.microsoft.com/office/drawing/2014/main" id="{3714DB7D-1452-4E59-AAD1-7AC437FDB646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216000" y="6267600"/>
            <a:ext cx="374400" cy="374400"/>
          </a:xfrm>
          <a:custGeom>
            <a:avLst/>
            <a:gdLst>
              <a:gd name="T0" fmla="*/ 2102 w 2102"/>
              <a:gd name="T1" fmla="*/ 2102 h 2102"/>
              <a:gd name="T2" fmla="*/ 0 w 2102"/>
              <a:gd name="T3" fmla="*/ 0 h 2102"/>
              <a:gd name="T4" fmla="*/ 384 w 2102"/>
              <a:gd name="T5" fmla="*/ 1629 h 2102"/>
              <a:gd name="T6" fmla="*/ 328 w 2102"/>
              <a:gd name="T7" fmla="*/ 1715 h 2102"/>
              <a:gd name="T8" fmla="*/ 534 w 2102"/>
              <a:gd name="T9" fmla="*/ 1684 h 2102"/>
              <a:gd name="T10" fmla="*/ 479 w 2102"/>
              <a:gd name="T11" fmla="*/ 1284 h 2102"/>
              <a:gd name="T12" fmla="*/ 534 w 2102"/>
              <a:gd name="T13" fmla="*/ 1198 h 2102"/>
              <a:gd name="T14" fmla="*/ 328 w 2102"/>
              <a:gd name="T15" fmla="*/ 1229 h 2102"/>
              <a:gd name="T16" fmla="*/ 384 w 2102"/>
              <a:gd name="T17" fmla="*/ 1629 h 2102"/>
              <a:gd name="T18" fmla="*/ 1741 w 2102"/>
              <a:gd name="T19" fmla="*/ 1284 h 2102"/>
              <a:gd name="T20" fmla="*/ 1800 w 2102"/>
              <a:gd name="T21" fmla="*/ 1198 h 2102"/>
              <a:gd name="T22" fmla="*/ 1637 w 2102"/>
              <a:gd name="T23" fmla="*/ 1228 h 2102"/>
              <a:gd name="T24" fmla="*/ 1682 w 2102"/>
              <a:gd name="T25" fmla="*/ 1277 h 2102"/>
              <a:gd name="T26" fmla="*/ 1581 w 2102"/>
              <a:gd name="T27" fmla="*/ 1631 h 2102"/>
              <a:gd name="T28" fmla="*/ 1548 w 2102"/>
              <a:gd name="T29" fmla="*/ 1512 h 2102"/>
              <a:gd name="T30" fmla="*/ 1474 w 2102"/>
              <a:gd name="T31" fmla="*/ 1258 h 2102"/>
              <a:gd name="T32" fmla="*/ 1521 w 2102"/>
              <a:gd name="T33" fmla="*/ 1198 h 2102"/>
              <a:gd name="T34" fmla="*/ 1320 w 2102"/>
              <a:gd name="T35" fmla="*/ 1228 h 2102"/>
              <a:gd name="T36" fmla="*/ 1518 w 2102"/>
              <a:gd name="T37" fmla="*/ 1715 h 2102"/>
              <a:gd name="T38" fmla="*/ 1266 w 2102"/>
              <a:gd name="T39" fmla="*/ 1330 h 2102"/>
              <a:gd name="T40" fmla="*/ 869 w 2102"/>
              <a:gd name="T41" fmla="*/ 1198 h 2102"/>
              <a:gd name="T42" fmla="*/ 924 w 2102"/>
              <a:gd name="T43" fmla="*/ 1284 h 2102"/>
              <a:gd name="T44" fmla="*/ 869 w 2102"/>
              <a:gd name="T45" fmla="*/ 1684 h 2102"/>
              <a:gd name="T46" fmla="*/ 1112 w 2102"/>
              <a:gd name="T47" fmla="*/ 1715 h 2102"/>
              <a:gd name="T48" fmla="*/ 1164 w 2102"/>
              <a:gd name="T49" fmla="*/ 1446 h 2102"/>
              <a:gd name="T50" fmla="*/ 1266 w 2102"/>
              <a:gd name="T51" fmla="*/ 1330 h 2102"/>
              <a:gd name="T52" fmla="*/ 1090 w 2102"/>
              <a:gd name="T53" fmla="*/ 1471 h 2102"/>
              <a:gd name="T54" fmla="*/ 1096 w 2102"/>
              <a:gd name="T55" fmla="*/ 1671 h 2102"/>
              <a:gd name="T56" fmla="*/ 1021 w 2102"/>
              <a:gd name="T57" fmla="*/ 1471 h 2102"/>
              <a:gd name="T58" fmla="*/ 1080 w 2102"/>
              <a:gd name="T59" fmla="*/ 1427 h 2102"/>
              <a:gd name="T60" fmla="*/ 1021 w 2102"/>
              <a:gd name="T61" fmla="*/ 1243 h 2102"/>
              <a:gd name="T62" fmla="*/ 1167 w 2102"/>
              <a:gd name="T63" fmla="*/ 1336 h 2102"/>
              <a:gd name="T64" fmla="*/ 771 w 2102"/>
              <a:gd name="T65" fmla="*/ 1228 h 2102"/>
              <a:gd name="T66" fmla="*/ 608 w 2102"/>
              <a:gd name="T67" fmla="*/ 1198 h 2102"/>
              <a:gd name="T68" fmla="*/ 644 w 2102"/>
              <a:gd name="T69" fmla="*/ 1250 h 2102"/>
              <a:gd name="T70" fmla="*/ 491 w 2102"/>
              <a:gd name="T71" fmla="*/ 1451 h 2102"/>
              <a:gd name="T72" fmla="*/ 786 w 2102"/>
              <a:gd name="T73" fmla="*/ 1715 h 2102"/>
              <a:gd name="T74" fmla="*/ 721 w 2102"/>
              <a:gd name="T75" fmla="*/ 1647 h 2102"/>
              <a:gd name="T76" fmla="*/ 682 w 2102"/>
              <a:gd name="T77" fmla="*/ 1291 h 2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02" h="2102">
                <a:moveTo>
                  <a:pt x="0" y="2102"/>
                </a:moveTo>
                <a:lnTo>
                  <a:pt x="2102" y="2102"/>
                </a:lnTo>
                <a:lnTo>
                  <a:pt x="2102" y="0"/>
                </a:lnTo>
                <a:lnTo>
                  <a:pt x="0" y="0"/>
                </a:lnTo>
                <a:lnTo>
                  <a:pt x="0" y="2102"/>
                </a:lnTo>
                <a:close/>
                <a:moveTo>
                  <a:pt x="384" y="1629"/>
                </a:moveTo>
                <a:cubicBezTo>
                  <a:pt x="384" y="1672"/>
                  <a:pt x="373" y="1683"/>
                  <a:pt x="328" y="1684"/>
                </a:cubicBezTo>
                <a:lnTo>
                  <a:pt x="328" y="1715"/>
                </a:lnTo>
                <a:lnTo>
                  <a:pt x="534" y="1715"/>
                </a:lnTo>
                <a:lnTo>
                  <a:pt x="534" y="1684"/>
                </a:lnTo>
                <a:cubicBezTo>
                  <a:pt x="490" y="1683"/>
                  <a:pt x="479" y="1672"/>
                  <a:pt x="479" y="1629"/>
                </a:cubicBezTo>
                <a:lnTo>
                  <a:pt x="479" y="1284"/>
                </a:lnTo>
                <a:cubicBezTo>
                  <a:pt x="479" y="1241"/>
                  <a:pt x="490" y="1229"/>
                  <a:pt x="534" y="1229"/>
                </a:cubicBezTo>
                <a:lnTo>
                  <a:pt x="534" y="1198"/>
                </a:lnTo>
                <a:lnTo>
                  <a:pt x="328" y="1198"/>
                </a:lnTo>
                <a:lnTo>
                  <a:pt x="328" y="1229"/>
                </a:lnTo>
                <a:cubicBezTo>
                  <a:pt x="373" y="1229"/>
                  <a:pt x="384" y="1241"/>
                  <a:pt x="384" y="1284"/>
                </a:cubicBezTo>
                <a:lnTo>
                  <a:pt x="384" y="1629"/>
                </a:lnTo>
                <a:close/>
                <a:moveTo>
                  <a:pt x="1601" y="1715"/>
                </a:moveTo>
                <a:lnTo>
                  <a:pt x="1741" y="1284"/>
                </a:lnTo>
                <a:cubicBezTo>
                  <a:pt x="1755" y="1240"/>
                  <a:pt x="1767" y="1232"/>
                  <a:pt x="1800" y="1228"/>
                </a:cubicBezTo>
                <a:lnTo>
                  <a:pt x="1800" y="1198"/>
                </a:lnTo>
                <a:lnTo>
                  <a:pt x="1637" y="1198"/>
                </a:lnTo>
                <a:lnTo>
                  <a:pt x="1637" y="1228"/>
                </a:lnTo>
                <a:cubicBezTo>
                  <a:pt x="1671" y="1229"/>
                  <a:pt x="1686" y="1236"/>
                  <a:pt x="1686" y="1256"/>
                </a:cubicBezTo>
                <a:cubicBezTo>
                  <a:pt x="1686" y="1263"/>
                  <a:pt x="1684" y="1269"/>
                  <a:pt x="1682" y="1277"/>
                </a:cubicBezTo>
                <a:lnTo>
                  <a:pt x="1612" y="1511"/>
                </a:lnTo>
                <a:cubicBezTo>
                  <a:pt x="1598" y="1555"/>
                  <a:pt x="1586" y="1608"/>
                  <a:pt x="1581" y="1631"/>
                </a:cubicBezTo>
                <a:lnTo>
                  <a:pt x="1577" y="1631"/>
                </a:lnTo>
                <a:cubicBezTo>
                  <a:pt x="1571" y="1603"/>
                  <a:pt x="1559" y="1549"/>
                  <a:pt x="1548" y="1512"/>
                </a:cubicBezTo>
                <a:lnTo>
                  <a:pt x="1477" y="1277"/>
                </a:lnTo>
                <a:cubicBezTo>
                  <a:pt x="1475" y="1270"/>
                  <a:pt x="1474" y="1263"/>
                  <a:pt x="1474" y="1258"/>
                </a:cubicBezTo>
                <a:cubicBezTo>
                  <a:pt x="1474" y="1238"/>
                  <a:pt x="1488" y="1229"/>
                  <a:pt x="1521" y="1228"/>
                </a:cubicBezTo>
                <a:lnTo>
                  <a:pt x="1521" y="1198"/>
                </a:lnTo>
                <a:lnTo>
                  <a:pt x="1320" y="1198"/>
                </a:lnTo>
                <a:lnTo>
                  <a:pt x="1320" y="1228"/>
                </a:lnTo>
                <a:cubicBezTo>
                  <a:pt x="1353" y="1232"/>
                  <a:pt x="1362" y="1244"/>
                  <a:pt x="1376" y="1284"/>
                </a:cubicBezTo>
                <a:lnTo>
                  <a:pt x="1518" y="1715"/>
                </a:lnTo>
                <a:lnTo>
                  <a:pt x="1601" y="1715"/>
                </a:lnTo>
                <a:close/>
                <a:moveTo>
                  <a:pt x="1266" y="1330"/>
                </a:moveTo>
                <a:cubicBezTo>
                  <a:pt x="1266" y="1241"/>
                  <a:pt x="1205" y="1198"/>
                  <a:pt x="1086" y="1198"/>
                </a:cubicBezTo>
                <a:lnTo>
                  <a:pt x="869" y="1198"/>
                </a:lnTo>
                <a:lnTo>
                  <a:pt x="869" y="1229"/>
                </a:lnTo>
                <a:cubicBezTo>
                  <a:pt x="914" y="1229"/>
                  <a:pt x="924" y="1241"/>
                  <a:pt x="924" y="1284"/>
                </a:cubicBezTo>
                <a:lnTo>
                  <a:pt x="924" y="1629"/>
                </a:lnTo>
                <a:cubicBezTo>
                  <a:pt x="924" y="1672"/>
                  <a:pt x="914" y="1683"/>
                  <a:pt x="869" y="1684"/>
                </a:cubicBezTo>
                <a:lnTo>
                  <a:pt x="869" y="1715"/>
                </a:lnTo>
                <a:lnTo>
                  <a:pt x="1112" y="1715"/>
                </a:lnTo>
                <a:cubicBezTo>
                  <a:pt x="1221" y="1715"/>
                  <a:pt x="1290" y="1670"/>
                  <a:pt x="1290" y="1577"/>
                </a:cubicBezTo>
                <a:cubicBezTo>
                  <a:pt x="1290" y="1508"/>
                  <a:pt x="1250" y="1457"/>
                  <a:pt x="1164" y="1446"/>
                </a:cubicBezTo>
                <a:lnTo>
                  <a:pt x="1164" y="1443"/>
                </a:lnTo>
                <a:cubicBezTo>
                  <a:pt x="1232" y="1428"/>
                  <a:pt x="1266" y="1392"/>
                  <a:pt x="1266" y="1330"/>
                </a:cubicBezTo>
                <a:close/>
                <a:moveTo>
                  <a:pt x="1021" y="1471"/>
                </a:moveTo>
                <a:lnTo>
                  <a:pt x="1090" y="1471"/>
                </a:lnTo>
                <a:cubicBezTo>
                  <a:pt x="1166" y="1471"/>
                  <a:pt x="1190" y="1499"/>
                  <a:pt x="1190" y="1570"/>
                </a:cubicBezTo>
                <a:cubicBezTo>
                  <a:pt x="1190" y="1644"/>
                  <a:pt x="1166" y="1671"/>
                  <a:pt x="1096" y="1671"/>
                </a:cubicBezTo>
                <a:lnTo>
                  <a:pt x="1021" y="1671"/>
                </a:lnTo>
                <a:lnTo>
                  <a:pt x="1021" y="1471"/>
                </a:lnTo>
                <a:close/>
                <a:moveTo>
                  <a:pt x="1167" y="1336"/>
                </a:moveTo>
                <a:cubicBezTo>
                  <a:pt x="1167" y="1402"/>
                  <a:pt x="1146" y="1427"/>
                  <a:pt x="1080" y="1427"/>
                </a:cubicBezTo>
                <a:lnTo>
                  <a:pt x="1021" y="1427"/>
                </a:lnTo>
                <a:lnTo>
                  <a:pt x="1021" y="1243"/>
                </a:lnTo>
                <a:lnTo>
                  <a:pt x="1077" y="1243"/>
                </a:lnTo>
                <a:cubicBezTo>
                  <a:pt x="1143" y="1243"/>
                  <a:pt x="1167" y="1267"/>
                  <a:pt x="1167" y="1336"/>
                </a:cubicBezTo>
                <a:close/>
                <a:moveTo>
                  <a:pt x="682" y="1291"/>
                </a:moveTo>
                <a:cubicBezTo>
                  <a:pt x="721" y="1247"/>
                  <a:pt x="738" y="1232"/>
                  <a:pt x="771" y="1228"/>
                </a:cubicBezTo>
                <a:lnTo>
                  <a:pt x="771" y="1198"/>
                </a:lnTo>
                <a:lnTo>
                  <a:pt x="608" y="1198"/>
                </a:lnTo>
                <a:lnTo>
                  <a:pt x="608" y="1228"/>
                </a:lnTo>
                <a:cubicBezTo>
                  <a:pt x="632" y="1229"/>
                  <a:pt x="644" y="1236"/>
                  <a:pt x="644" y="1250"/>
                </a:cubicBezTo>
                <a:cubicBezTo>
                  <a:pt x="644" y="1256"/>
                  <a:pt x="641" y="1265"/>
                  <a:pt x="631" y="1277"/>
                </a:cubicBezTo>
                <a:lnTo>
                  <a:pt x="491" y="1451"/>
                </a:lnTo>
                <a:lnTo>
                  <a:pt x="653" y="1715"/>
                </a:lnTo>
                <a:lnTo>
                  <a:pt x="786" y="1715"/>
                </a:lnTo>
                <a:lnTo>
                  <a:pt x="786" y="1684"/>
                </a:lnTo>
                <a:cubicBezTo>
                  <a:pt x="751" y="1682"/>
                  <a:pt x="739" y="1675"/>
                  <a:pt x="721" y="1647"/>
                </a:cubicBezTo>
                <a:lnTo>
                  <a:pt x="576" y="1416"/>
                </a:lnTo>
                <a:lnTo>
                  <a:pt x="682" y="1291"/>
                </a:lnTo>
                <a:close/>
              </a:path>
            </a:pathLst>
          </a:custGeom>
          <a:solidFill>
            <a:srgbClr val="C3005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B2DF408-2898-42F2-914F-6E35F61C4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8272" y="216001"/>
            <a:ext cx="11756656" cy="5835599"/>
          </a:xfrm>
          <a:prstGeom prst="rect">
            <a:avLst/>
          </a:prstGeom>
        </p:spPr>
      </p:pic>
      <p:sp>
        <p:nvSpPr>
          <p:cNvPr id="11" name="Untertitel 2">
            <a:extLst>
              <a:ext uri="{FF2B5EF4-FFF2-40B4-BE49-F238E27FC236}">
                <a16:creationId xmlns:a16="http://schemas.microsoft.com/office/drawing/2014/main" id="{96BEDA9E-32E3-4B06-9DCC-21CD39D26ED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790575"/>
            <a:ext cx="10728325" cy="4967288"/>
          </a:xfrm>
        </p:spPr>
        <p:txBody>
          <a:bodyPr/>
          <a:lstStyle>
            <a:lvl1pPr marL="432000" indent="-432000" algn="l">
              <a:lnSpc>
                <a:spcPct val="90000"/>
              </a:lnSpc>
              <a:spcBef>
                <a:spcPts val="0"/>
              </a:spcBef>
              <a:buClrTx/>
              <a:buFont typeface="Calibri" panose="020F0502020204030204" pitchFamily="34" charset="0"/>
              <a:buChar char="↗"/>
              <a:defRPr sz="3000" b="1" cap="all" spc="100" baseline="0">
                <a:solidFill>
                  <a:schemeClr val="bg1"/>
                </a:solidFill>
                <a:latin typeface="+mj-lt"/>
              </a:defRPr>
            </a:lvl1pPr>
            <a:lvl2pPr marL="702000" indent="-324000" algn="l">
              <a:lnSpc>
                <a:spcPct val="95000"/>
              </a:lnSpc>
              <a:spcBef>
                <a:spcPts val="0"/>
              </a:spcBef>
              <a:buClr>
                <a:schemeClr val="bg1"/>
              </a:buClr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bg1"/>
                </a:solidFill>
                <a:latin typeface="+mn-lt"/>
              </a:defRPr>
            </a:lvl2pPr>
            <a:lvl3pPr marL="432000" indent="-432000" algn="l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3000" b="1" cap="all" spc="100" baseline="0">
                <a:solidFill>
                  <a:schemeClr val="accent1"/>
                </a:solidFill>
                <a:latin typeface="+mj-lt"/>
              </a:defRPr>
            </a:lvl3pPr>
            <a:lvl4pPr marL="702000" indent="-324000" algn="l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accent1"/>
                </a:solidFill>
                <a:latin typeface="+mn-lt"/>
              </a:defRPr>
            </a:lvl4pPr>
            <a:lvl5pPr marL="702000" indent="-324000" algn="l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accent1"/>
                </a:solidFill>
                <a:latin typeface="+mn-lt"/>
              </a:defRPr>
            </a:lvl5pPr>
            <a:lvl6pPr marL="702000" indent="-324000" algn="l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accent1"/>
                </a:solidFill>
                <a:latin typeface="+mn-lt"/>
              </a:defRPr>
            </a:lvl6pPr>
            <a:lvl7pPr marL="702000" indent="-324000" algn="l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accent1"/>
                </a:solidFill>
                <a:latin typeface="+mn-lt"/>
              </a:defRPr>
            </a:lvl7pPr>
            <a:lvl8pPr marL="702000" indent="-324000" algn="l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accent1"/>
                </a:solidFill>
                <a:latin typeface="+mn-lt"/>
              </a:defRPr>
            </a:lvl8pPr>
            <a:lvl9pPr marL="702000" indent="-324000" algn="l">
              <a:lnSpc>
                <a:spcPct val="95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Calibri" panose="020F0502020204030204" pitchFamily="34" charset="0"/>
              <a:buChar char="↗"/>
              <a:defRPr sz="2100" b="0" cap="all" spc="40" baseline="0">
                <a:solidFill>
                  <a:schemeClr val="accent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Name Kapitel inaktiv auf erster Ebene // für </a:t>
            </a:r>
            <a:r>
              <a:rPr lang="de-DE" dirty="0" smtClean="0"/>
              <a:t>Unterkapitel inaktiv, Kapitel aktiv und Unterkapitel aktiv </a:t>
            </a: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1D4ADCE-C715-4D76-A76B-E80C27A8D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Name der Veranstaltung &amp; Datum wie auf Titelfolie</a:t>
            </a:r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62FAD1F-5AE6-4DD6-9CD8-80A0F2AF2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 wie auf Titelfolie</a:t>
            </a:r>
            <a:endParaRPr lang="de-DE" dirty="0"/>
          </a:p>
        </p:txBody>
      </p:sp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237311BB-02BB-4627-8E92-03D96003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5694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BC9E3-B3A3-4AC0-961C-B4ED55C63C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8" y="790578"/>
            <a:ext cx="10728324" cy="432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einzeilig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FF890B-5CF6-45A1-BA20-270A711E189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 smtClean="0"/>
              <a:t>Aufzählung auf erster Ebene // für weitere Aufzählung, Überschrift und Text &gt;&gt; Menü &gt; Start &gt; Absatz &gt; Listenebne erhöhen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3E5712C-F124-4BC3-A172-5F9A9531A228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10189052" y="0"/>
            <a:ext cx="1786942" cy="358305"/>
          </a:xfrm>
          <a:solidFill>
            <a:schemeClr val="tx2"/>
          </a:solidFill>
        </p:spPr>
        <p:txBody>
          <a:bodyPr vert="horz" wrap="none" lIns="356400" tIns="86400" rIns="374400" bIns="100800" anchor="t" anchorCtr="0">
            <a:spAutoFit/>
          </a:bodyPr>
          <a:lstStyle>
            <a:lvl1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1pPr>
            <a:lvl2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2pPr>
            <a:lvl3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3pPr>
            <a:lvl4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4pPr>
            <a:lvl5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5pPr>
            <a:lvl6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6pPr>
            <a:lvl7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7pPr>
            <a:lvl8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8pPr>
            <a:lvl9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Kapitelname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054C8914-16AC-4C1E-BD43-DC81B1CEA9B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Name der Veranstaltung &amp; Datum wie auf Titelfolie</a:t>
            </a:r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857E689C-1DFF-416C-8D5C-767F99A5A2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 smtClean="0"/>
              <a:t>Verbesserungen aus </a:t>
            </a:r>
            <a:r>
              <a:rPr lang="de-DE" dirty="0" err="1" smtClean="0"/>
              <a:t>feedbacksystemen</a:t>
            </a:r>
            <a:r>
              <a:rPr lang="de-DE" dirty="0" smtClean="0"/>
              <a:t> ableiten</a:t>
            </a:r>
            <a:br>
              <a:rPr lang="de-DE" dirty="0" smtClean="0"/>
            </a:br>
            <a:r>
              <a:rPr lang="de-DE" dirty="0" smtClean="0"/>
              <a:t>Statistische </a:t>
            </a:r>
            <a:r>
              <a:rPr lang="de-DE" dirty="0" err="1" smtClean="0"/>
              <a:t>grundBegriffe</a:t>
            </a:r>
            <a:endParaRPr lang="de-DE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116594BB-3CCA-4C81-BEB1-6168952F48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8557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BC9E3-B3A3-4AC0-961C-B4ED55C63C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8" y="790578"/>
            <a:ext cx="10728324" cy="432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einzeilig</a:t>
            </a:r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3E5712C-F124-4BC3-A172-5F9A9531A228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10189052" y="0"/>
            <a:ext cx="1786942" cy="358305"/>
          </a:xfrm>
          <a:solidFill>
            <a:schemeClr val="tx2"/>
          </a:solidFill>
        </p:spPr>
        <p:txBody>
          <a:bodyPr vert="horz" wrap="none" lIns="356400" tIns="86400" rIns="374400" bIns="100800" anchor="t" anchorCtr="0">
            <a:spAutoFit/>
          </a:bodyPr>
          <a:lstStyle>
            <a:lvl1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1pPr>
            <a:lvl2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2pPr>
            <a:lvl3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3pPr>
            <a:lvl4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4pPr>
            <a:lvl5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5pPr>
            <a:lvl6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6pPr>
            <a:lvl7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7pPr>
            <a:lvl8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8pPr>
            <a:lvl9pPr marL="162000" indent="-162000" algn="r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Calibri" panose="020F0502020204030204" pitchFamily="34" charset="0"/>
              <a:buChar char="↗"/>
              <a:defRPr sz="1100" b="1" cap="all" spc="30" baseline="0">
                <a:solidFill>
                  <a:schemeClr val="accent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Kapitelname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C7EC6FB-9193-4289-AEC2-991FE087362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Name der Veranstaltung &amp; Datum wie auf Titelfolie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EF56C492-B776-4130-B439-A3FF23A578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Titel der Präsentation wie auf Titelfolie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2F3E8D6-605E-41B4-9B0F-5BC22E80EE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8682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Inhalt ohne 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BC9E3-B3A3-4AC0-961C-B4ED55C63C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8" y="790578"/>
            <a:ext cx="10728324" cy="432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einzeilig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FF890B-5CF6-45A1-BA20-270A711E189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 smtClean="0"/>
              <a:t>Aufzählung auf erster Ebene // für weitere Aufzählung, Überschrift und Text &gt;&gt; Menü &gt; Start &gt; Absatz &gt; Listenebne erhöhen 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  <a:p>
            <a:pPr lvl="6"/>
            <a:r>
              <a:rPr lang="de-DE" dirty="0" smtClean="0"/>
              <a:t>Siebte Ebene</a:t>
            </a:r>
          </a:p>
          <a:p>
            <a:pPr lvl="7"/>
            <a:r>
              <a:rPr lang="de-DE" dirty="0" smtClean="0"/>
              <a:t>Achte Ebene</a:t>
            </a:r>
          </a:p>
          <a:p>
            <a:pPr lvl="8"/>
            <a:r>
              <a:rPr lang="de-DE" dirty="0" smtClean="0"/>
              <a:t>Neunte Ebene</a:t>
            </a:r>
            <a:endParaRPr lang="de-DE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054C8914-16AC-4C1E-BD43-DC81B1CEA9B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Name der Veranstaltung &amp; Datum wie auf Titelfolie</a:t>
            </a:r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857E689C-1DFF-416C-8D5C-767F99A5A2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Titel der Präsentation wie auf Titelfolie</a:t>
            </a:r>
            <a:endParaRPr lang="de-DE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116594BB-3CCA-4C81-BEB1-6168952F48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3669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 ohne 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BC9E3-B3A3-4AC0-961C-B4ED55C63C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8" y="790578"/>
            <a:ext cx="10728324" cy="432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einzeilig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C7EC6FB-9193-4289-AEC2-991FE087362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Name der Veranstaltung &amp; Datum wie auf Titelfolie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EF56C492-B776-4130-B439-A3FF23A578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Titel der Präsentation wie auf Titelfolie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2F3E8D6-605E-41B4-9B0F-5BC22E80EE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580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KBV Signet">
            <a:extLst>
              <a:ext uri="{FF2B5EF4-FFF2-40B4-BE49-F238E27FC236}">
                <a16:creationId xmlns:a16="http://schemas.microsoft.com/office/drawing/2014/main" id="{23DC89DC-81A4-43ED-B58E-3DC3D571EEBF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216000" y="6267600"/>
            <a:ext cx="374400" cy="374400"/>
          </a:xfrm>
          <a:custGeom>
            <a:avLst/>
            <a:gdLst>
              <a:gd name="T0" fmla="*/ 2102 w 2102"/>
              <a:gd name="T1" fmla="*/ 2102 h 2102"/>
              <a:gd name="T2" fmla="*/ 0 w 2102"/>
              <a:gd name="T3" fmla="*/ 0 h 2102"/>
              <a:gd name="T4" fmla="*/ 384 w 2102"/>
              <a:gd name="T5" fmla="*/ 1629 h 2102"/>
              <a:gd name="T6" fmla="*/ 328 w 2102"/>
              <a:gd name="T7" fmla="*/ 1715 h 2102"/>
              <a:gd name="T8" fmla="*/ 534 w 2102"/>
              <a:gd name="T9" fmla="*/ 1684 h 2102"/>
              <a:gd name="T10" fmla="*/ 479 w 2102"/>
              <a:gd name="T11" fmla="*/ 1284 h 2102"/>
              <a:gd name="T12" fmla="*/ 534 w 2102"/>
              <a:gd name="T13" fmla="*/ 1198 h 2102"/>
              <a:gd name="T14" fmla="*/ 328 w 2102"/>
              <a:gd name="T15" fmla="*/ 1229 h 2102"/>
              <a:gd name="T16" fmla="*/ 384 w 2102"/>
              <a:gd name="T17" fmla="*/ 1629 h 2102"/>
              <a:gd name="T18" fmla="*/ 1741 w 2102"/>
              <a:gd name="T19" fmla="*/ 1284 h 2102"/>
              <a:gd name="T20" fmla="*/ 1800 w 2102"/>
              <a:gd name="T21" fmla="*/ 1198 h 2102"/>
              <a:gd name="T22" fmla="*/ 1637 w 2102"/>
              <a:gd name="T23" fmla="*/ 1228 h 2102"/>
              <a:gd name="T24" fmla="*/ 1682 w 2102"/>
              <a:gd name="T25" fmla="*/ 1277 h 2102"/>
              <a:gd name="T26" fmla="*/ 1581 w 2102"/>
              <a:gd name="T27" fmla="*/ 1631 h 2102"/>
              <a:gd name="T28" fmla="*/ 1548 w 2102"/>
              <a:gd name="T29" fmla="*/ 1512 h 2102"/>
              <a:gd name="T30" fmla="*/ 1474 w 2102"/>
              <a:gd name="T31" fmla="*/ 1258 h 2102"/>
              <a:gd name="T32" fmla="*/ 1521 w 2102"/>
              <a:gd name="T33" fmla="*/ 1198 h 2102"/>
              <a:gd name="T34" fmla="*/ 1320 w 2102"/>
              <a:gd name="T35" fmla="*/ 1228 h 2102"/>
              <a:gd name="T36" fmla="*/ 1518 w 2102"/>
              <a:gd name="T37" fmla="*/ 1715 h 2102"/>
              <a:gd name="T38" fmla="*/ 1266 w 2102"/>
              <a:gd name="T39" fmla="*/ 1330 h 2102"/>
              <a:gd name="T40" fmla="*/ 869 w 2102"/>
              <a:gd name="T41" fmla="*/ 1198 h 2102"/>
              <a:gd name="T42" fmla="*/ 924 w 2102"/>
              <a:gd name="T43" fmla="*/ 1284 h 2102"/>
              <a:gd name="T44" fmla="*/ 869 w 2102"/>
              <a:gd name="T45" fmla="*/ 1684 h 2102"/>
              <a:gd name="T46" fmla="*/ 1112 w 2102"/>
              <a:gd name="T47" fmla="*/ 1715 h 2102"/>
              <a:gd name="T48" fmla="*/ 1164 w 2102"/>
              <a:gd name="T49" fmla="*/ 1446 h 2102"/>
              <a:gd name="T50" fmla="*/ 1266 w 2102"/>
              <a:gd name="T51" fmla="*/ 1330 h 2102"/>
              <a:gd name="T52" fmla="*/ 1090 w 2102"/>
              <a:gd name="T53" fmla="*/ 1471 h 2102"/>
              <a:gd name="T54" fmla="*/ 1096 w 2102"/>
              <a:gd name="T55" fmla="*/ 1671 h 2102"/>
              <a:gd name="T56" fmla="*/ 1021 w 2102"/>
              <a:gd name="T57" fmla="*/ 1471 h 2102"/>
              <a:gd name="T58" fmla="*/ 1080 w 2102"/>
              <a:gd name="T59" fmla="*/ 1427 h 2102"/>
              <a:gd name="T60" fmla="*/ 1021 w 2102"/>
              <a:gd name="T61" fmla="*/ 1243 h 2102"/>
              <a:gd name="T62" fmla="*/ 1167 w 2102"/>
              <a:gd name="T63" fmla="*/ 1336 h 2102"/>
              <a:gd name="T64" fmla="*/ 771 w 2102"/>
              <a:gd name="T65" fmla="*/ 1228 h 2102"/>
              <a:gd name="T66" fmla="*/ 608 w 2102"/>
              <a:gd name="T67" fmla="*/ 1198 h 2102"/>
              <a:gd name="T68" fmla="*/ 644 w 2102"/>
              <a:gd name="T69" fmla="*/ 1250 h 2102"/>
              <a:gd name="T70" fmla="*/ 491 w 2102"/>
              <a:gd name="T71" fmla="*/ 1451 h 2102"/>
              <a:gd name="T72" fmla="*/ 786 w 2102"/>
              <a:gd name="T73" fmla="*/ 1715 h 2102"/>
              <a:gd name="T74" fmla="*/ 721 w 2102"/>
              <a:gd name="T75" fmla="*/ 1647 h 2102"/>
              <a:gd name="T76" fmla="*/ 682 w 2102"/>
              <a:gd name="T77" fmla="*/ 1291 h 2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02" h="2102">
                <a:moveTo>
                  <a:pt x="0" y="2102"/>
                </a:moveTo>
                <a:lnTo>
                  <a:pt x="2102" y="2102"/>
                </a:lnTo>
                <a:lnTo>
                  <a:pt x="2102" y="0"/>
                </a:lnTo>
                <a:lnTo>
                  <a:pt x="0" y="0"/>
                </a:lnTo>
                <a:lnTo>
                  <a:pt x="0" y="2102"/>
                </a:lnTo>
                <a:close/>
                <a:moveTo>
                  <a:pt x="384" y="1629"/>
                </a:moveTo>
                <a:cubicBezTo>
                  <a:pt x="384" y="1672"/>
                  <a:pt x="373" y="1683"/>
                  <a:pt x="328" y="1684"/>
                </a:cubicBezTo>
                <a:lnTo>
                  <a:pt x="328" y="1715"/>
                </a:lnTo>
                <a:lnTo>
                  <a:pt x="534" y="1715"/>
                </a:lnTo>
                <a:lnTo>
                  <a:pt x="534" y="1684"/>
                </a:lnTo>
                <a:cubicBezTo>
                  <a:pt x="490" y="1683"/>
                  <a:pt x="479" y="1672"/>
                  <a:pt x="479" y="1629"/>
                </a:cubicBezTo>
                <a:lnTo>
                  <a:pt x="479" y="1284"/>
                </a:lnTo>
                <a:cubicBezTo>
                  <a:pt x="479" y="1241"/>
                  <a:pt x="490" y="1229"/>
                  <a:pt x="534" y="1229"/>
                </a:cubicBezTo>
                <a:lnTo>
                  <a:pt x="534" y="1198"/>
                </a:lnTo>
                <a:lnTo>
                  <a:pt x="328" y="1198"/>
                </a:lnTo>
                <a:lnTo>
                  <a:pt x="328" y="1229"/>
                </a:lnTo>
                <a:cubicBezTo>
                  <a:pt x="373" y="1229"/>
                  <a:pt x="384" y="1241"/>
                  <a:pt x="384" y="1284"/>
                </a:cubicBezTo>
                <a:lnTo>
                  <a:pt x="384" y="1629"/>
                </a:lnTo>
                <a:close/>
                <a:moveTo>
                  <a:pt x="1601" y="1715"/>
                </a:moveTo>
                <a:lnTo>
                  <a:pt x="1741" y="1284"/>
                </a:lnTo>
                <a:cubicBezTo>
                  <a:pt x="1755" y="1240"/>
                  <a:pt x="1767" y="1232"/>
                  <a:pt x="1800" y="1228"/>
                </a:cubicBezTo>
                <a:lnTo>
                  <a:pt x="1800" y="1198"/>
                </a:lnTo>
                <a:lnTo>
                  <a:pt x="1637" y="1198"/>
                </a:lnTo>
                <a:lnTo>
                  <a:pt x="1637" y="1228"/>
                </a:lnTo>
                <a:cubicBezTo>
                  <a:pt x="1671" y="1229"/>
                  <a:pt x="1686" y="1236"/>
                  <a:pt x="1686" y="1256"/>
                </a:cubicBezTo>
                <a:cubicBezTo>
                  <a:pt x="1686" y="1263"/>
                  <a:pt x="1684" y="1269"/>
                  <a:pt x="1682" y="1277"/>
                </a:cubicBezTo>
                <a:lnTo>
                  <a:pt x="1612" y="1511"/>
                </a:lnTo>
                <a:cubicBezTo>
                  <a:pt x="1598" y="1555"/>
                  <a:pt x="1586" y="1608"/>
                  <a:pt x="1581" y="1631"/>
                </a:cubicBezTo>
                <a:lnTo>
                  <a:pt x="1577" y="1631"/>
                </a:lnTo>
                <a:cubicBezTo>
                  <a:pt x="1571" y="1603"/>
                  <a:pt x="1559" y="1549"/>
                  <a:pt x="1548" y="1512"/>
                </a:cubicBezTo>
                <a:lnTo>
                  <a:pt x="1477" y="1277"/>
                </a:lnTo>
                <a:cubicBezTo>
                  <a:pt x="1475" y="1270"/>
                  <a:pt x="1474" y="1263"/>
                  <a:pt x="1474" y="1258"/>
                </a:cubicBezTo>
                <a:cubicBezTo>
                  <a:pt x="1474" y="1238"/>
                  <a:pt x="1488" y="1229"/>
                  <a:pt x="1521" y="1228"/>
                </a:cubicBezTo>
                <a:lnTo>
                  <a:pt x="1521" y="1198"/>
                </a:lnTo>
                <a:lnTo>
                  <a:pt x="1320" y="1198"/>
                </a:lnTo>
                <a:lnTo>
                  <a:pt x="1320" y="1228"/>
                </a:lnTo>
                <a:cubicBezTo>
                  <a:pt x="1353" y="1232"/>
                  <a:pt x="1362" y="1244"/>
                  <a:pt x="1376" y="1284"/>
                </a:cubicBezTo>
                <a:lnTo>
                  <a:pt x="1518" y="1715"/>
                </a:lnTo>
                <a:lnTo>
                  <a:pt x="1601" y="1715"/>
                </a:lnTo>
                <a:close/>
                <a:moveTo>
                  <a:pt x="1266" y="1330"/>
                </a:moveTo>
                <a:cubicBezTo>
                  <a:pt x="1266" y="1241"/>
                  <a:pt x="1205" y="1198"/>
                  <a:pt x="1086" y="1198"/>
                </a:cubicBezTo>
                <a:lnTo>
                  <a:pt x="869" y="1198"/>
                </a:lnTo>
                <a:lnTo>
                  <a:pt x="869" y="1229"/>
                </a:lnTo>
                <a:cubicBezTo>
                  <a:pt x="914" y="1229"/>
                  <a:pt x="924" y="1241"/>
                  <a:pt x="924" y="1284"/>
                </a:cubicBezTo>
                <a:lnTo>
                  <a:pt x="924" y="1629"/>
                </a:lnTo>
                <a:cubicBezTo>
                  <a:pt x="924" y="1672"/>
                  <a:pt x="914" y="1683"/>
                  <a:pt x="869" y="1684"/>
                </a:cubicBezTo>
                <a:lnTo>
                  <a:pt x="869" y="1715"/>
                </a:lnTo>
                <a:lnTo>
                  <a:pt x="1112" y="1715"/>
                </a:lnTo>
                <a:cubicBezTo>
                  <a:pt x="1221" y="1715"/>
                  <a:pt x="1290" y="1670"/>
                  <a:pt x="1290" y="1577"/>
                </a:cubicBezTo>
                <a:cubicBezTo>
                  <a:pt x="1290" y="1508"/>
                  <a:pt x="1250" y="1457"/>
                  <a:pt x="1164" y="1446"/>
                </a:cubicBezTo>
                <a:lnTo>
                  <a:pt x="1164" y="1443"/>
                </a:lnTo>
                <a:cubicBezTo>
                  <a:pt x="1232" y="1428"/>
                  <a:pt x="1266" y="1392"/>
                  <a:pt x="1266" y="1330"/>
                </a:cubicBezTo>
                <a:close/>
                <a:moveTo>
                  <a:pt x="1021" y="1471"/>
                </a:moveTo>
                <a:lnTo>
                  <a:pt x="1090" y="1471"/>
                </a:lnTo>
                <a:cubicBezTo>
                  <a:pt x="1166" y="1471"/>
                  <a:pt x="1190" y="1499"/>
                  <a:pt x="1190" y="1570"/>
                </a:cubicBezTo>
                <a:cubicBezTo>
                  <a:pt x="1190" y="1644"/>
                  <a:pt x="1166" y="1671"/>
                  <a:pt x="1096" y="1671"/>
                </a:cubicBezTo>
                <a:lnTo>
                  <a:pt x="1021" y="1671"/>
                </a:lnTo>
                <a:lnTo>
                  <a:pt x="1021" y="1471"/>
                </a:lnTo>
                <a:close/>
                <a:moveTo>
                  <a:pt x="1167" y="1336"/>
                </a:moveTo>
                <a:cubicBezTo>
                  <a:pt x="1167" y="1402"/>
                  <a:pt x="1146" y="1427"/>
                  <a:pt x="1080" y="1427"/>
                </a:cubicBezTo>
                <a:lnTo>
                  <a:pt x="1021" y="1427"/>
                </a:lnTo>
                <a:lnTo>
                  <a:pt x="1021" y="1243"/>
                </a:lnTo>
                <a:lnTo>
                  <a:pt x="1077" y="1243"/>
                </a:lnTo>
                <a:cubicBezTo>
                  <a:pt x="1143" y="1243"/>
                  <a:pt x="1167" y="1267"/>
                  <a:pt x="1167" y="1336"/>
                </a:cubicBezTo>
                <a:close/>
                <a:moveTo>
                  <a:pt x="682" y="1291"/>
                </a:moveTo>
                <a:cubicBezTo>
                  <a:pt x="721" y="1247"/>
                  <a:pt x="738" y="1232"/>
                  <a:pt x="771" y="1228"/>
                </a:cubicBezTo>
                <a:lnTo>
                  <a:pt x="771" y="1198"/>
                </a:lnTo>
                <a:lnTo>
                  <a:pt x="608" y="1198"/>
                </a:lnTo>
                <a:lnTo>
                  <a:pt x="608" y="1228"/>
                </a:lnTo>
                <a:cubicBezTo>
                  <a:pt x="632" y="1229"/>
                  <a:pt x="644" y="1236"/>
                  <a:pt x="644" y="1250"/>
                </a:cubicBezTo>
                <a:cubicBezTo>
                  <a:pt x="644" y="1256"/>
                  <a:pt x="641" y="1265"/>
                  <a:pt x="631" y="1277"/>
                </a:cubicBezTo>
                <a:lnTo>
                  <a:pt x="491" y="1451"/>
                </a:lnTo>
                <a:lnTo>
                  <a:pt x="653" y="1715"/>
                </a:lnTo>
                <a:lnTo>
                  <a:pt x="786" y="1715"/>
                </a:lnTo>
                <a:lnTo>
                  <a:pt x="786" y="1684"/>
                </a:lnTo>
                <a:cubicBezTo>
                  <a:pt x="751" y="1682"/>
                  <a:pt x="739" y="1675"/>
                  <a:pt x="721" y="1647"/>
                </a:cubicBezTo>
                <a:lnTo>
                  <a:pt x="576" y="1416"/>
                </a:lnTo>
                <a:lnTo>
                  <a:pt x="682" y="1291"/>
                </a:lnTo>
                <a:close/>
              </a:path>
            </a:pathLst>
          </a:custGeom>
          <a:solidFill>
            <a:srgbClr val="C3005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cxnSp>
        <p:nvCxnSpPr>
          <p:cNvPr id="8" name="Linie">
            <a:extLst>
              <a:ext uri="{FF2B5EF4-FFF2-40B4-BE49-F238E27FC236}">
                <a16:creationId xmlns:a16="http://schemas.microsoft.com/office/drawing/2014/main" id="{0EFF2C6B-0CCD-4DE5-BB9A-7DB01B0B8C2C}"/>
              </a:ext>
            </a:extLst>
          </p:cNvPr>
          <p:cNvCxnSpPr>
            <a:cxnSpLocks/>
          </p:cNvCxnSpPr>
          <p:nvPr userDrawn="1"/>
        </p:nvCxnSpPr>
        <p:spPr>
          <a:xfrm>
            <a:off x="216000" y="6102000"/>
            <a:ext cx="117612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12BE506-F27F-4BFB-9C3E-DABA4F3D6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790578"/>
            <a:ext cx="10728324" cy="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einzeilig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F77E1C3-96FA-4FCE-BCAC-9A54A0CF1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674" y="1449389"/>
            <a:ext cx="10728325" cy="430846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smtClean="0"/>
              <a:t>Aufzählung auf </a:t>
            </a:r>
            <a:r>
              <a:rPr lang="de-DE" dirty="0"/>
              <a:t>erster Ebene // für </a:t>
            </a:r>
            <a:r>
              <a:rPr lang="de-DE" dirty="0" smtClean="0"/>
              <a:t>weitere Aufzählung, Überschrift und Text </a:t>
            </a:r>
            <a:r>
              <a:rPr lang="de-DE" dirty="0"/>
              <a:t>&gt;&gt; Menü &gt; Start &gt; Absatz &gt; </a:t>
            </a:r>
            <a:r>
              <a:rPr lang="de-DE" dirty="0" smtClean="0"/>
              <a:t>Listenebene </a:t>
            </a:r>
            <a:r>
              <a:rPr lang="de-DE" dirty="0"/>
              <a:t>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B5A0F8-72B0-431F-91F8-5E603B325D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6" y="6441850"/>
            <a:ext cx="9435600" cy="16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>
              <a:lnSpc>
                <a:spcPts val="1300"/>
              </a:lnSpc>
              <a:spcBef>
                <a:spcPts val="0"/>
              </a:spcBef>
              <a:buFont typeface="+mj-lt"/>
              <a:buNone/>
              <a:defRPr sz="1100" b="0" cap="all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2pPr>
            <a:lvl3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3pPr>
            <a:lvl4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4pPr>
            <a:lvl5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5pPr>
            <a:lvl6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6pPr>
            <a:lvl7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7pPr>
            <a:lvl8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8pPr>
            <a:lvl9pPr marL="0" indent="0" algn="l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9pPr>
          </a:lstStyle>
          <a:p>
            <a:r>
              <a:rPr lang="de-DE" smtClean="0"/>
              <a:t>Name der Veranstaltung &amp; Datum wie auf Titelfolie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A2B3F3-26F7-42D5-BFD7-F22E8467BA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1836" y="6281760"/>
            <a:ext cx="9435600" cy="16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>
              <a:lnSpc>
                <a:spcPts val="1300"/>
              </a:lnSpc>
              <a:spcBef>
                <a:spcPts val="0"/>
              </a:spcBef>
              <a:buFont typeface="+mj-lt"/>
              <a:buNone/>
              <a:defRPr sz="1100" b="1" cap="all" baseline="0">
                <a:solidFill>
                  <a:schemeClr val="accent1"/>
                </a:solidFill>
                <a:latin typeface="+mn-lt"/>
              </a:defRPr>
            </a:lvl1pPr>
            <a:lvl2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2pPr>
            <a:lvl3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3pPr>
            <a:lvl4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4pPr>
            <a:lvl5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5pPr>
            <a:lvl6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6pPr>
            <a:lvl7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7pPr>
            <a:lvl8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8pPr>
            <a:lvl9pPr marL="0" indent="0" algn="l">
              <a:lnSpc>
                <a:spcPts val="1300"/>
              </a:lnSpc>
              <a:spcBef>
                <a:spcPts val="0"/>
              </a:spcBef>
              <a:defRPr sz="2000" b="1" cap="all" baseline="0">
                <a:latin typeface="+mn-lt"/>
              </a:defRPr>
            </a:lvl9pPr>
          </a:lstStyle>
          <a:p>
            <a:r>
              <a:rPr lang="de-DE"/>
              <a:t>Titel der Präsentation wie auf Titelfolie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291002-07B2-44AD-935E-C8424D0A5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7200" y="6281760"/>
            <a:ext cx="1080000" cy="16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ts val="1300"/>
              </a:lnSpc>
              <a:spcBef>
                <a:spcPts val="0"/>
              </a:spcBef>
              <a:buFont typeface="+mj-lt"/>
              <a:buNone/>
              <a:defRPr sz="1100" b="0" cap="all" baseline="0">
                <a:solidFill>
                  <a:schemeClr val="accent1"/>
                </a:solidFill>
                <a:latin typeface="+mn-lt"/>
              </a:defRPr>
            </a:lvl1pPr>
            <a:lvl2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2pPr>
            <a:lvl3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3pPr>
            <a:lvl4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4pPr>
            <a:lvl5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5pPr>
            <a:lvl6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6pPr>
            <a:lvl7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7pPr>
            <a:lvl8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8pPr>
            <a:lvl9pPr marL="0" indent="0" algn="r">
              <a:lnSpc>
                <a:spcPts val="1300"/>
              </a:lnSpc>
              <a:spcBef>
                <a:spcPts val="0"/>
              </a:spcBef>
              <a:defRPr sz="2000" b="0" cap="all" baseline="0">
                <a:latin typeface="+mn-lt"/>
              </a:defRPr>
            </a:lvl9pPr>
          </a:lstStyle>
          <a:p>
            <a:r>
              <a:rPr lang="de-DE"/>
              <a:t>Seite </a:t>
            </a:r>
            <a:fld id="{ADD7824D-2DCF-4DDA-BE8D-0B7ABA07809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0705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64" r:id="rId6"/>
    <p:sldLayoutId id="2147483665" r:id="rId7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defTabSz="914400" rtl="0" eaLnBrk="1" latinLnBrk="0" hangingPunct="1">
        <a:lnSpc>
          <a:spcPct val="89000"/>
        </a:lnSpc>
        <a:spcBef>
          <a:spcPts val="0"/>
        </a:spcBef>
        <a:buFont typeface="+mj-lt"/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95000"/>
        </a:lnSpc>
        <a:spcBef>
          <a:spcPts val="0"/>
        </a:spcBef>
        <a:spcAft>
          <a:spcPts val="300"/>
        </a:spcAft>
        <a:buClr>
          <a:schemeClr val="accent2"/>
        </a:buClr>
        <a:buFont typeface="Calibri" pitchFamily="34" charset="0"/>
        <a:buChar char="›"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95000"/>
        </a:lnSpc>
        <a:spcBef>
          <a:spcPts val="0"/>
        </a:spcBef>
        <a:spcAft>
          <a:spcPts val="300"/>
        </a:spcAft>
        <a:buFont typeface="Calibri" pitchFamily="34" charset="0"/>
        <a:buChar char="›"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95000"/>
        </a:lnSpc>
        <a:spcBef>
          <a:spcPts val="0"/>
        </a:spcBef>
        <a:spcAft>
          <a:spcPts val="300"/>
        </a:spcAft>
        <a:buClr>
          <a:schemeClr val="accent2"/>
        </a:buClr>
        <a:buSzPct val="90000"/>
        <a:buFont typeface="Calibri" pitchFamily="34" charset="0"/>
        <a:buChar char="▪"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3pPr>
      <a:lvl4pPr marL="900000" indent="-180000" algn="l" defTabSz="914400" rtl="0" eaLnBrk="1" latinLnBrk="0" hangingPunct="1">
        <a:lnSpc>
          <a:spcPct val="95000"/>
        </a:lnSpc>
        <a:spcBef>
          <a:spcPts val="0"/>
        </a:spcBef>
        <a:spcAft>
          <a:spcPts val="300"/>
        </a:spcAft>
        <a:buClr>
          <a:schemeClr val="accent1"/>
        </a:buClr>
        <a:buSzPct val="90000"/>
        <a:buFont typeface="Calibri" pitchFamily="34" charset="0"/>
        <a:buChar char="▪"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5000"/>
        </a:lnSpc>
        <a:spcBef>
          <a:spcPts val="2400"/>
        </a:spcBef>
        <a:buClr>
          <a:schemeClr val="accent2"/>
        </a:buClr>
        <a:buSzPct val="90000"/>
        <a:buFont typeface="Calibri" panose="020F0502020204030204" pitchFamily="34" charset="0"/>
        <a:buNone/>
        <a:defRPr sz="2100" b="1" kern="1200">
          <a:solidFill>
            <a:schemeClr val="accent1"/>
          </a:solidFill>
          <a:latin typeface="+mj-lt"/>
          <a:ea typeface="+mn-ea"/>
          <a:cs typeface="+mn-cs"/>
        </a:defRPr>
      </a:lvl5pPr>
      <a:lvl6pPr marL="0" indent="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SzPct val="90000"/>
        <a:buFont typeface="Calibri" pitchFamily="34" charset="0"/>
        <a:buNone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itchFamily="34" charset="0"/>
        <a:buNone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itchFamily="34" charset="0"/>
        <a:buNone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5000"/>
        </a:lnSpc>
        <a:spcBef>
          <a:spcPts val="0"/>
        </a:spcBef>
        <a:buClr>
          <a:schemeClr val="accent1"/>
        </a:buClr>
        <a:buFont typeface="Calibri" pitchFamily="34" charset="0"/>
        <a:buNone/>
        <a:defRPr sz="2100" b="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61" userDrawn="1">
          <p15:clr>
            <a:srgbClr val="F26B43"/>
          </p15:clr>
        </p15:guide>
        <p15:guide id="2" pos="7219" userDrawn="1">
          <p15:clr>
            <a:srgbClr val="F26B43"/>
          </p15:clr>
        </p15:guide>
        <p15:guide id="3" orient="horz" pos="498" userDrawn="1">
          <p15:clr>
            <a:srgbClr val="F26B43"/>
          </p15:clr>
        </p15:guide>
        <p15:guide id="4" orient="horz" pos="913" userDrawn="1">
          <p15:clr>
            <a:srgbClr val="F26B43"/>
          </p15:clr>
        </p15:guide>
        <p15:guide id="5" orient="horz" pos="362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esa.tadaa-data.de/good%20old/jahrgang%2017_18/slides/Stat_2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ovustat.com/statistik-blog/spss-boxplot-interpretieren.html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Untertitel 39">
            <a:extLst>
              <a:ext uri="{FF2B5EF4-FFF2-40B4-BE49-F238E27FC236}">
                <a16:creationId xmlns:a16="http://schemas.microsoft.com/office/drawing/2014/main" id="{55A3F582-F497-47E8-9CFA-290F76E438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  <a:p>
            <a:r>
              <a:rPr lang="de-DE" dirty="0"/>
              <a:t>Modul für Moderierende</a:t>
            </a:r>
          </a:p>
          <a:p>
            <a:r>
              <a:rPr lang="de-DE" dirty="0"/>
              <a:t>August 2020</a:t>
            </a:r>
          </a:p>
        </p:txBody>
      </p:sp>
      <p:sp>
        <p:nvSpPr>
          <p:cNvPr id="39" name="Titel 38">
            <a:extLst>
              <a:ext uri="{FF2B5EF4-FFF2-40B4-BE49-F238E27FC236}">
                <a16:creationId xmlns:a16="http://schemas.microsoft.com/office/drawing/2014/main" id="{0A7918AA-10C9-44E4-A924-F7FB69B74F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Verbesserungen aus feedbackberichten ableiten</a:t>
            </a:r>
            <a:br>
              <a:rPr lang="de-DE" dirty="0" smtClean="0"/>
            </a:br>
            <a:r>
              <a:rPr lang="de-DE" dirty="0" smtClean="0"/>
              <a:t>Statistische Grundbegriffe</a:t>
            </a:r>
            <a:endParaRPr lang="de-DE" dirty="0"/>
          </a:p>
        </p:txBody>
      </p:sp>
      <p:sp>
        <p:nvSpPr>
          <p:cNvPr id="41" name="Vertikaler Textplatzhalter 40">
            <a:extLst>
              <a:ext uri="{FF2B5EF4-FFF2-40B4-BE49-F238E27FC236}">
                <a16:creationId xmlns:a16="http://schemas.microsoft.com/office/drawing/2014/main" id="{5399300D-97FD-4996-9FBA-AC2DF5E34B3E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/>
        <p:txBody>
          <a:bodyPr/>
          <a:lstStyle/>
          <a:p>
            <a:pPr lvl="0"/>
            <a:r>
              <a:rPr lang="de-DE" b="1" dirty="0">
                <a:solidFill>
                  <a:srgbClr val="385C6B"/>
                </a:solidFill>
              </a:rPr>
              <a:t>© </a:t>
            </a:r>
            <a:r>
              <a:rPr lang="de-DE" dirty="0">
                <a:solidFill>
                  <a:srgbClr val="385C6B"/>
                </a:solidFill>
              </a:rPr>
              <a:t>Kassenärztliche Bundesvereinigung</a:t>
            </a:r>
          </a:p>
        </p:txBody>
      </p:sp>
    </p:spTree>
    <p:extLst>
      <p:ext uri="{BB962C8B-B14F-4D97-AF65-F5344CB8AC3E}">
        <p14:creationId xmlns:p14="http://schemas.microsoft.com/office/powerpoint/2010/main" val="418301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Vergleichsgruppe und Benchmark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1675" y="1449389"/>
            <a:ext cx="5641830" cy="4308469"/>
          </a:xfrm>
        </p:spPr>
        <p:txBody>
          <a:bodyPr/>
          <a:lstStyle/>
          <a:p>
            <a:r>
              <a:rPr lang="de-DE" dirty="0" smtClean="0"/>
              <a:t>Vergleichsgruppe/Kontrollgruppe</a:t>
            </a:r>
          </a:p>
          <a:p>
            <a:pPr lvl="1"/>
            <a:r>
              <a:rPr lang="de-DE" dirty="0" smtClean="0"/>
              <a:t>Gruppe von Probanden, die nicht oder nicht nach der definierten Methode behandelt wurde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r>
              <a:rPr lang="de-DE" dirty="0" smtClean="0"/>
              <a:t>Benchmark</a:t>
            </a:r>
          </a:p>
          <a:p>
            <a:pPr lvl="1"/>
            <a:r>
              <a:rPr lang="de-DE" dirty="0" smtClean="0"/>
              <a:t>Vergleichsmaßstab</a:t>
            </a:r>
          </a:p>
          <a:p>
            <a:pPr lvl="1"/>
            <a:r>
              <a:rPr lang="de-DE" dirty="0" smtClean="0"/>
              <a:t>bezeichnet die vergleichende Analyse von Ergebnissen in Bezug auf einen festgelegten Bezugswert (siehe Abbildung „Ergebnis Ihres  KV Bereichs“)</a:t>
            </a:r>
          </a:p>
        </p:txBody>
      </p:sp>
      <p:sp>
        <p:nvSpPr>
          <p:cNvPr id="4" name="Vertikaler Textplatzhalter 3"/>
          <p:cNvSpPr>
            <a:spLocks noGrp="1"/>
          </p:cNvSpPr>
          <p:nvPr>
            <p:ph type="body" orient="vert" idx="13"/>
          </p:nvPr>
        </p:nvSpPr>
        <p:spPr>
          <a:xfrm>
            <a:off x="10030674" y="0"/>
            <a:ext cx="1945320" cy="358305"/>
          </a:xfrm>
        </p:spPr>
        <p:txBody>
          <a:bodyPr/>
          <a:lstStyle/>
          <a:p>
            <a:r>
              <a:rPr lang="de-DE" dirty="0" smtClean="0"/>
              <a:t>Grundbegriffe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 smtClean="0"/>
              <a:t>Modul „</a:t>
            </a:r>
            <a:r>
              <a:rPr lang="de-DE" dirty="0" err="1" smtClean="0"/>
              <a:t>verbesserungen</a:t>
            </a:r>
            <a:r>
              <a:rPr lang="de-DE" dirty="0" smtClean="0"/>
              <a:t> aus </a:t>
            </a:r>
            <a:r>
              <a:rPr lang="de-DE" dirty="0" err="1" smtClean="0"/>
              <a:t>FeedbackBERICHTEN</a:t>
            </a:r>
            <a:r>
              <a:rPr lang="de-DE" dirty="0" smtClean="0"/>
              <a:t> ableiten“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 smtClean="0"/>
              <a:t>Handbuch Qualitätszirkel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6914095" y="5822854"/>
            <a:ext cx="2729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Quelle: DMP-Feedbackbericht </a:t>
            </a:r>
            <a:r>
              <a:rPr lang="de-DE" sz="1200" dirty="0" smtClean="0"/>
              <a:t>Asthma</a:t>
            </a:r>
            <a:endParaRPr lang="de-DE" sz="12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3167" y="2992842"/>
            <a:ext cx="5212827" cy="28193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4970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Mittelwert und Median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1674" y="1449389"/>
            <a:ext cx="6528935" cy="4308469"/>
          </a:xfrm>
        </p:spPr>
        <p:txBody>
          <a:bodyPr/>
          <a:lstStyle/>
          <a:p>
            <a:r>
              <a:rPr lang="de-DE" dirty="0" smtClean="0"/>
              <a:t>Mittelwert/Durchschnitt/arithmetisches Mittel</a:t>
            </a:r>
          </a:p>
          <a:p>
            <a:pPr lvl="1"/>
            <a:r>
              <a:rPr lang="de-DE" dirty="0" smtClean="0"/>
              <a:t>Summe aller Messwerte geteilt durch die Anzahl der Messwerte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Median/Zentralwert</a:t>
            </a:r>
          </a:p>
          <a:p>
            <a:pPr lvl="1"/>
            <a:r>
              <a:rPr lang="de-DE" dirty="0" smtClean="0"/>
              <a:t>Wert, der in der Mitte steht, wenn alle Messwerte der Größe nach aufgelistet werden.</a:t>
            </a:r>
          </a:p>
          <a:p>
            <a:pPr lvl="1"/>
            <a:r>
              <a:rPr lang="de-DE" dirty="0" smtClean="0"/>
              <a:t>Ein Wert heißt </a:t>
            </a:r>
            <a:r>
              <a:rPr lang="de-DE" dirty="0"/>
              <a:t>Median, wenn mindestens 50% aller Beobachtungswerte kleiner oder gleich und mindestens 50% aller Beobachtungswerte größer oder gleich </a:t>
            </a:r>
            <a:r>
              <a:rPr lang="de-DE" dirty="0" smtClean="0"/>
              <a:t>sind.</a:t>
            </a:r>
            <a:endParaRPr lang="de-DE" dirty="0"/>
          </a:p>
        </p:txBody>
      </p:sp>
      <p:sp>
        <p:nvSpPr>
          <p:cNvPr id="4" name="Vertikaler Textplatzhalter 3"/>
          <p:cNvSpPr>
            <a:spLocks noGrp="1"/>
          </p:cNvSpPr>
          <p:nvPr>
            <p:ph type="body" orient="vert" idx="13"/>
          </p:nvPr>
        </p:nvSpPr>
        <p:spPr>
          <a:xfrm>
            <a:off x="10030674" y="0"/>
            <a:ext cx="1945320" cy="358305"/>
          </a:xfrm>
        </p:spPr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</a:t>
            </a:r>
            <a:r>
              <a:rPr lang="de-DE" dirty="0" err="1"/>
              <a:t>verbesserungen</a:t>
            </a:r>
            <a:r>
              <a:rPr lang="de-DE" dirty="0"/>
              <a:t> aus </a:t>
            </a:r>
            <a:r>
              <a:rPr lang="de-DE" dirty="0" err="1"/>
              <a:t>FeedbackBERICHTEN</a:t>
            </a:r>
            <a:r>
              <a:rPr lang="de-DE" dirty="0" smtClean="0"/>
              <a:t> </a:t>
            </a:r>
            <a:r>
              <a:rPr lang="de-DE" dirty="0"/>
              <a:t>ableiten“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 err="1"/>
              <a:t>THandbuch</a:t>
            </a:r>
            <a:r>
              <a:rPr lang="de-DE" dirty="0"/>
              <a:t> Qualitätszirkel</a:t>
            </a:r>
          </a:p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599" y="2368375"/>
            <a:ext cx="4386236" cy="2819723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7437599" y="5281113"/>
            <a:ext cx="50355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Quelle</a:t>
            </a:r>
            <a:r>
              <a:rPr lang="de-DE" sz="1100" dirty="0"/>
              <a:t>: </a:t>
            </a:r>
            <a:r>
              <a:rPr lang="de-DE" sz="1100" dirty="0">
                <a:hlinkClick r:id="rId3"/>
              </a:rPr>
              <a:t>https://</a:t>
            </a:r>
            <a:r>
              <a:rPr lang="de-DE" sz="1100" dirty="0" smtClean="0">
                <a:hlinkClick r:id="rId3"/>
              </a:rPr>
              <a:t>gesa.tadaa-data.de/good%20old/jahrgang%2017_18/slides/Stat_2.pdf</a:t>
            </a:r>
            <a:r>
              <a:rPr lang="de-DE" sz="1100" dirty="0" smtClean="0"/>
              <a:t> 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62780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Konfidenzintervall, Referenzbereich, Perzentile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Konfidenzintervall (KI)/Vertrauensintervall/Vertrauensbereich</a:t>
            </a:r>
          </a:p>
          <a:p>
            <a:pPr lvl="1"/>
            <a:r>
              <a:rPr lang="de-DE" dirty="0" smtClean="0"/>
              <a:t>gibt ein Intervall an, in dem der wahre Wert mit einer Wahrscheinlichkeit von 95% liegt.</a:t>
            </a:r>
          </a:p>
          <a:p>
            <a:r>
              <a:rPr lang="de-DE" dirty="0" smtClean="0"/>
              <a:t>Referenzbereich</a:t>
            </a:r>
          </a:p>
          <a:p>
            <a:pPr lvl="1"/>
            <a:r>
              <a:rPr lang="de-DE" dirty="0" smtClean="0"/>
              <a:t>Maßstab mit Ober- und Untergrenze, um Qualitätsindikatoren bewerten zu können</a:t>
            </a:r>
          </a:p>
          <a:p>
            <a:pPr lvl="1"/>
            <a:r>
              <a:rPr lang="de-DE" dirty="0"/>
              <a:t>l</a:t>
            </a:r>
            <a:r>
              <a:rPr lang="de-DE" dirty="0" smtClean="0"/>
              <a:t>iegt der Indikator innerhalb des Bereichs, ist die Qualität gut oder mindestens unauffällig</a:t>
            </a:r>
          </a:p>
          <a:p>
            <a:pPr lvl="1"/>
            <a:r>
              <a:rPr lang="de-DE" dirty="0" smtClean="0"/>
              <a:t>Referenzbereiche können z. B. anhand von Vorjahreswerten oder Werten anderer Praxen festgelegt werden </a:t>
            </a:r>
          </a:p>
          <a:p>
            <a:r>
              <a:rPr lang="de-DE" dirty="0" smtClean="0"/>
              <a:t>Perzentile</a:t>
            </a:r>
          </a:p>
          <a:p>
            <a:pPr lvl="1"/>
            <a:r>
              <a:rPr lang="de-DE" dirty="0" smtClean="0"/>
              <a:t>Maß für die Streuung einer statistischen Verteilung, die nach Rang oder Größe der Einzelwerte sortiert ist</a:t>
            </a:r>
          </a:p>
          <a:p>
            <a:pPr lvl="4">
              <a:spcBef>
                <a:spcPts val="0"/>
              </a:spcBef>
            </a:pPr>
            <a:r>
              <a:rPr lang="de-DE" dirty="0" smtClean="0"/>
              <a:t>										</a:t>
            </a:r>
            <a:r>
              <a:rPr lang="de-DE" sz="9600" dirty="0" smtClean="0"/>
              <a:t>%</a:t>
            </a:r>
          </a:p>
        </p:txBody>
      </p:sp>
      <p:sp>
        <p:nvSpPr>
          <p:cNvPr id="4" name="Vertikaler Textplatzhalter 3"/>
          <p:cNvSpPr>
            <a:spLocks noGrp="1"/>
          </p:cNvSpPr>
          <p:nvPr>
            <p:ph type="body" orient="vert" idx="13"/>
          </p:nvPr>
        </p:nvSpPr>
        <p:spPr>
          <a:xfrm>
            <a:off x="10030674" y="0"/>
            <a:ext cx="1945320" cy="358305"/>
          </a:xfrm>
        </p:spPr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 smtClean="0"/>
              <a:t>Modul </a:t>
            </a:r>
            <a:r>
              <a:rPr lang="de-DE" dirty="0"/>
              <a:t>„</a:t>
            </a:r>
            <a:r>
              <a:rPr lang="de-DE" dirty="0" err="1"/>
              <a:t>verbesserungen</a:t>
            </a:r>
            <a:r>
              <a:rPr lang="de-DE" dirty="0"/>
              <a:t> aus </a:t>
            </a:r>
            <a:r>
              <a:rPr lang="de-DE" dirty="0" err="1"/>
              <a:t>FeedbackBERICHTEN</a:t>
            </a:r>
            <a:r>
              <a:rPr lang="de-DE" dirty="0" smtClean="0"/>
              <a:t> </a:t>
            </a:r>
            <a:r>
              <a:rPr lang="de-DE" dirty="0"/>
              <a:t>ableiten“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553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Boxplot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1674" y="1449389"/>
            <a:ext cx="10728488" cy="4308469"/>
          </a:xfrm>
        </p:spPr>
        <p:txBody>
          <a:bodyPr/>
          <a:lstStyle/>
          <a:p>
            <a:r>
              <a:rPr lang="de-DE" dirty="0" smtClean="0"/>
              <a:t>Grafik, in der gleichzeitig die zentrale Tendenz und die Streuung                                            dargestellt werden</a:t>
            </a:r>
          </a:p>
          <a:p>
            <a:r>
              <a:rPr lang="de-DE" dirty="0" smtClean="0"/>
              <a:t>die Streuung zeigt an, wie sich die Daten um den Zentralwert verteilen</a:t>
            </a:r>
          </a:p>
          <a:p>
            <a:r>
              <a:rPr lang="de-DE" dirty="0" smtClean="0"/>
              <a:t>als zentraler Wert wird der Median verwendet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Die Abbildung zeigt</a:t>
            </a:r>
          </a:p>
          <a:p>
            <a:pPr lvl="1"/>
            <a:r>
              <a:rPr lang="de-DE" dirty="0" smtClean="0"/>
              <a:t>Den Median, der </a:t>
            </a:r>
            <a:r>
              <a:rPr lang="de-DE" dirty="0"/>
              <a:t>exakt die Mitte </a:t>
            </a:r>
            <a:r>
              <a:rPr lang="de-DE" dirty="0" smtClean="0"/>
              <a:t>der Daten markiert. </a:t>
            </a:r>
            <a:r>
              <a:rPr lang="de-DE" dirty="0"/>
              <a:t>Das heißt, </a:t>
            </a:r>
            <a:r>
              <a:rPr lang="de-DE" dirty="0" smtClean="0"/>
              <a:t>dass </a:t>
            </a:r>
            <a:r>
              <a:rPr lang="de-DE" dirty="0"/>
              <a:t>50% </a:t>
            </a:r>
            <a:r>
              <a:rPr lang="de-DE" dirty="0" smtClean="0"/>
              <a:t>der Daten </a:t>
            </a:r>
            <a:r>
              <a:rPr lang="de-DE" dirty="0"/>
              <a:t>unter diesen Wert liegen und 50% </a:t>
            </a:r>
            <a:r>
              <a:rPr lang="de-DE" dirty="0" smtClean="0"/>
              <a:t>darüber.</a:t>
            </a:r>
          </a:p>
          <a:p>
            <a:pPr lvl="1"/>
            <a:r>
              <a:rPr lang="de-DE" dirty="0" smtClean="0"/>
              <a:t>Die </a:t>
            </a:r>
            <a:r>
              <a:rPr lang="de-DE" dirty="0" err="1" smtClean="0"/>
              <a:t>Quartile</a:t>
            </a:r>
            <a:r>
              <a:rPr lang="de-DE" dirty="0" smtClean="0"/>
              <a:t> </a:t>
            </a:r>
            <a:r>
              <a:rPr lang="de-DE" dirty="0"/>
              <a:t>unterteilen </a:t>
            </a:r>
            <a:r>
              <a:rPr lang="de-DE" dirty="0" smtClean="0"/>
              <a:t>die </a:t>
            </a:r>
            <a:r>
              <a:rPr lang="de-DE" dirty="0"/>
              <a:t>Daten in 4 Abschnitte mit der gleichen Anzahl </a:t>
            </a:r>
            <a:r>
              <a:rPr lang="de-DE" dirty="0" smtClean="0"/>
              <a:t>an Datenpunkten</a:t>
            </a:r>
            <a:r>
              <a:rPr lang="de-DE" dirty="0"/>
              <a:t>, jeder Abschnitt enthält also 25% </a:t>
            </a:r>
            <a:r>
              <a:rPr lang="de-DE" dirty="0" smtClean="0"/>
              <a:t>der Daten.</a:t>
            </a:r>
          </a:p>
          <a:p>
            <a:pPr lvl="1"/>
            <a:r>
              <a:rPr lang="de-DE" dirty="0"/>
              <a:t>Unterhalb des 1. Quartils befinden sich also 25% der Daten und oberhalb des </a:t>
            </a:r>
            <a:r>
              <a:rPr lang="de-DE" dirty="0" smtClean="0"/>
              <a:t>3. Quartils </a:t>
            </a:r>
            <a:r>
              <a:rPr lang="de-DE" dirty="0"/>
              <a:t>befinden sich ebenfalls 25% der Daten. Die „Box“ im Boxplot stellt den Bereich zwischen dem 1. Und 3. Quartil dar, in diesem Bereich befinden sich also die mittleren 50% </a:t>
            </a:r>
            <a:r>
              <a:rPr lang="de-DE" dirty="0" smtClean="0"/>
              <a:t>der </a:t>
            </a:r>
            <a:r>
              <a:rPr lang="de-DE" dirty="0"/>
              <a:t>Daten.</a:t>
            </a:r>
          </a:p>
        </p:txBody>
      </p:sp>
      <p:sp>
        <p:nvSpPr>
          <p:cNvPr id="4" name="Vertikaler Textplatzhalter 3"/>
          <p:cNvSpPr>
            <a:spLocks noGrp="1"/>
          </p:cNvSpPr>
          <p:nvPr>
            <p:ph type="body" orient="vert" idx="13"/>
          </p:nvPr>
        </p:nvSpPr>
        <p:spPr>
          <a:xfrm>
            <a:off x="10030674" y="0"/>
            <a:ext cx="1945320" cy="358305"/>
          </a:xfrm>
        </p:spPr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</a:t>
            </a:r>
            <a:r>
              <a:rPr lang="de-DE" dirty="0" err="1"/>
              <a:t>verbesserungen</a:t>
            </a:r>
            <a:r>
              <a:rPr lang="de-DE" dirty="0"/>
              <a:t> aus </a:t>
            </a:r>
            <a:r>
              <a:rPr lang="de-DE" dirty="0" err="1"/>
              <a:t>FeedbackBERICHTEN</a:t>
            </a:r>
            <a:r>
              <a:rPr lang="de-DE" dirty="0" smtClean="0"/>
              <a:t> </a:t>
            </a:r>
            <a:r>
              <a:rPr lang="de-DE" dirty="0"/>
              <a:t>ableiten“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5</a:t>
            </a:fld>
            <a:endParaRPr lang="de-DE" dirty="0"/>
          </a:p>
        </p:txBody>
      </p:sp>
      <p:cxnSp>
        <p:nvCxnSpPr>
          <p:cNvPr id="20" name="Gerader Verbinder 19"/>
          <p:cNvCxnSpPr/>
          <p:nvPr/>
        </p:nvCxnSpPr>
        <p:spPr>
          <a:xfrm>
            <a:off x="8499304" y="4331073"/>
            <a:ext cx="898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/>
          <p:cNvCxnSpPr/>
          <p:nvPr/>
        </p:nvCxnSpPr>
        <p:spPr>
          <a:xfrm>
            <a:off x="7797799" y="5251315"/>
            <a:ext cx="898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>
            <a:off x="9283340" y="5201044"/>
            <a:ext cx="898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9181" y="734716"/>
            <a:ext cx="3130626" cy="2505273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7356143" y="6146362"/>
            <a:ext cx="33569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/>
              <a:t>Quelle: </a:t>
            </a:r>
            <a:r>
              <a:rPr lang="de-DE" sz="1050" dirty="0">
                <a:hlinkClick r:id="rId3"/>
              </a:rPr>
              <a:t>https://</a:t>
            </a:r>
            <a:r>
              <a:rPr lang="de-DE" sz="1050" dirty="0" smtClean="0">
                <a:hlinkClick r:id="rId3"/>
              </a:rPr>
              <a:t>novustat.com/statistik-blog/spss-boxplot-interpretieren.html</a:t>
            </a:r>
            <a:r>
              <a:rPr lang="de-DE" sz="1050" dirty="0" smtClean="0"/>
              <a:t> 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74174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Sensitivität und Spezifität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Sensitivität</a:t>
            </a:r>
          </a:p>
          <a:p>
            <a:pPr lvl="1"/>
            <a:r>
              <a:rPr lang="de-DE" dirty="0"/>
              <a:t>g</a:t>
            </a:r>
            <a:r>
              <a:rPr lang="de-DE" dirty="0" smtClean="0"/>
              <a:t>ibt an, bei welchem Prozentsatz erkrankter Patienten die Krankheit durch Anwendung des Tests erkannt wird</a:t>
            </a:r>
          </a:p>
          <a:p>
            <a:pPr lvl="1"/>
            <a:r>
              <a:rPr lang="de-DE" dirty="0" smtClean="0"/>
              <a:t>Berechnung:		richtig Positive</a:t>
            </a:r>
          </a:p>
          <a:p>
            <a:pPr marL="216000" lvl="1" indent="0">
              <a:buNone/>
            </a:pPr>
            <a:r>
              <a:rPr lang="de-DE" dirty="0" smtClean="0"/>
              <a:t>		richtig Positive + falsch Negative</a:t>
            </a:r>
          </a:p>
          <a:p>
            <a:r>
              <a:rPr lang="de-DE" dirty="0" smtClean="0"/>
              <a:t>Spezifität</a:t>
            </a:r>
          </a:p>
          <a:p>
            <a:pPr lvl="1"/>
            <a:r>
              <a:rPr lang="de-DE" dirty="0"/>
              <a:t>g</a:t>
            </a:r>
            <a:r>
              <a:rPr lang="de-DE" dirty="0" smtClean="0"/>
              <a:t>ibt die Wahrscheinlichkeit an, dass tatsächlich Gesunde auch als gesund erkannt werden</a:t>
            </a:r>
          </a:p>
          <a:p>
            <a:pPr lvl="1"/>
            <a:r>
              <a:rPr lang="de-DE" dirty="0" smtClean="0"/>
              <a:t>Berechnung:		richtig Negative</a:t>
            </a:r>
          </a:p>
          <a:p>
            <a:pPr marL="216000" lvl="1" indent="0">
              <a:buNone/>
            </a:pPr>
            <a:r>
              <a:rPr lang="de-DE" dirty="0"/>
              <a:t>	</a:t>
            </a:r>
            <a:r>
              <a:rPr lang="de-DE" dirty="0" smtClean="0"/>
              <a:t>	richtig Negative + falsch </a:t>
            </a:r>
            <a:r>
              <a:rPr lang="de-DE" dirty="0"/>
              <a:t>Positive </a:t>
            </a:r>
          </a:p>
        </p:txBody>
      </p:sp>
      <p:sp>
        <p:nvSpPr>
          <p:cNvPr id="4" name="Vertikaler Textplatzhalter 3"/>
          <p:cNvSpPr>
            <a:spLocks noGrp="1"/>
          </p:cNvSpPr>
          <p:nvPr>
            <p:ph type="body" orient="vert" idx="13"/>
          </p:nvPr>
        </p:nvSpPr>
        <p:spPr>
          <a:xfrm>
            <a:off x="10030674" y="0"/>
            <a:ext cx="1945320" cy="358305"/>
          </a:xfrm>
        </p:spPr>
        <p:txBody>
          <a:bodyPr/>
          <a:lstStyle/>
          <a:p>
            <a:r>
              <a:rPr lang="de-DE" dirty="0"/>
              <a:t>Grundbegriffe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/>
              <a:t>Modul „</a:t>
            </a:r>
            <a:r>
              <a:rPr lang="de-DE" dirty="0" err="1"/>
              <a:t>verbesserungen</a:t>
            </a:r>
            <a:r>
              <a:rPr lang="de-DE" dirty="0"/>
              <a:t> aus </a:t>
            </a:r>
            <a:r>
              <a:rPr lang="de-DE" dirty="0" err="1"/>
              <a:t>FeedbackBERICHTEN</a:t>
            </a:r>
            <a:r>
              <a:rPr lang="de-DE" dirty="0" smtClean="0"/>
              <a:t> </a:t>
            </a:r>
            <a:r>
              <a:rPr lang="de-DE" dirty="0"/>
              <a:t>ableiten“</a:t>
            </a:r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Handbuch Qualitätszirkel</a:t>
            </a:r>
          </a:p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DD7824D-2DCF-4DDA-BE8D-0B7ABA078092}" type="slidenum">
              <a:rPr lang="de-DE" smtClean="0"/>
              <a:pPr/>
              <a:t>6</a:t>
            </a:fld>
            <a:endParaRPr lang="de-DE" dirty="0"/>
          </a:p>
        </p:txBody>
      </p:sp>
      <p:cxnSp>
        <p:nvCxnSpPr>
          <p:cNvPr id="9" name="Gerader Verbinder 8"/>
          <p:cNvCxnSpPr/>
          <p:nvPr/>
        </p:nvCxnSpPr>
        <p:spPr>
          <a:xfrm flipV="1">
            <a:off x="2555913" y="2710149"/>
            <a:ext cx="3536415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 flipV="1">
            <a:off x="2555913" y="4096438"/>
            <a:ext cx="3536415" cy="11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519158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Master KBV">
  <a:themeElements>
    <a:clrScheme name="KBV PPT">
      <a:dk1>
        <a:sysClr val="windowText" lastClr="000000"/>
      </a:dk1>
      <a:lt1>
        <a:sysClr val="window" lastClr="FFFFFF"/>
      </a:lt1>
      <a:dk2>
        <a:srgbClr val="C3CED3"/>
      </a:dk2>
      <a:lt2>
        <a:srgbClr val="84013A"/>
      </a:lt2>
      <a:accent1>
        <a:srgbClr val="385C6B"/>
      </a:accent1>
      <a:accent2>
        <a:srgbClr val="C30059"/>
      </a:accent2>
      <a:accent3>
        <a:srgbClr val="E83378"/>
      </a:accent3>
      <a:accent4>
        <a:srgbClr val="5372AB"/>
      </a:accent4>
      <a:accent5>
        <a:srgbClr val="239398"/>
      </a:accent5>
      <a:accent6>
        <a:srgbClr val="65B041"/>
      </a:accent6>
      <a:hlink>
        <a:srgbClr val="000000"/>
      </a:hlink>
      <a:folHlink>
        <a:srgbClr val="000000"/>
      </a:folHlink>
    </a:clrScheme>
    <a:fontScheme name="KBV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lank.potm" id="{06A32E07-E317-4A9A-B142-E807D877E5B4}" vid="{23C47BEE-9C69-46F9-9266-BD57F6762A7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_rels/customUI14.xml.rels><?xml version="1.0" encoding="UTF-8" standalone="yes"?>
<Relationships xmlns="http://schemas.openxmlformats.org/package/2006/relationships"><Relationship Id="Icon_Seitenzahlen" Type="http://schemas.openxmlformats.org/officeDocument/2006/relationships/image" Target="images/Icon_Seitenzahlen.png"/></Relationships>
</file>

<file path=customUI/customUI14.xml><?xml version="1.0" encoding="utf-8"?>
<customUI xmlns="http://schemas.microsoft.com/office/2009/07/customui">
  <ribbon startFromScratch="false">
    <tabs>
      <tab idMso="TabHome">
        <group id="MakroGroup" label="Seitenzahl" insertBeforeMso="GroupClipboard">
          <button id="on" label="Seitenzahlen aktualisieren" image="Icon_Seitenzahlen" size="large" onAction="Seitenanzahl_einblenden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NovaPath_docPath>G:\VQ\02 Abt QM-QZ-PS\02_QZ\22 Modul Feedbacksysteme\Einführung Statistik_0.2 200527.pptx</NovaPath_docPath>
</file>

<file path=customXml/item10.xml><?xml version="1.0" encoding="utf-8"?>
<nXeGKudETKPeaCNGFh5i5IeuWeXv6XDtePDOrtUSOqWwmvYa7PTRiLQvIZkriN4zFxEJfkpx7yiWurrFRQTw>wET7z3APVwWLb5suGR4vTrhDRZJozxrRzOAhwYFpvHz9eQHoa02Xka3de7sjEXtf</nXeGKudETKPeaCNGFh5i5IeuWeXv6XDtePDOrtUSOqWwmvYa7PTRiLQvIZkriN4zFxEJfkpx7yiWurrFRQTw>
</file>

<file path=customXml/item11.xml><?xml version="1.0" encoding="utf-8"?>
<NovaPath_DocumentType>0</NovaPath_DocumentType>
</file>

<file path=customXml/item12.xml><?xml version="1.0" encoding="utf-8"?>
<nXeGKudETKPeaCNGFh5i7KB6PCgefevITs3IW5zvHkDTq2cPPZVDzitehfVaR>xXOERgJrn4wgiPpGYa05bg==</nXeGKudETKPeaCNGFh5i7KB6PCgefevITs3IW5zvHkDTq2cPPZVDzitehfVaR>
</file>

<file path=customXml/item13.xml><?xml version="1.0" encoding="utf-8"?>
<NovaPath_tenantID>9DCB34AE-E0A9-4144-BA74-8A1BCA5AC9A5</NovaPath_tenantID>
</file>

<file path=customXml/item14.xml><?xml version="1.0" encoding="utf-8"?>
<nXeGKudETKPeaCNGFh5iKXsadLDxTRe0xbrxgS3asWaSdlBY0sLX5pYu7jLmo>PuHLcbmjKLgFtJQwvqW1GdTmHlNFzFGC1cWK9gPNG1c5ncSow0/56HT7+qfVTYtAEB7HLIX7yoUeCqOuwANeWu8CxpyrVuJ2cldDTRjGKeg=</nXeGKudETKPeaCNGFh5iKXsadLDxTRe0xbrxgS3asWaSdlBY0sLX5pYu7jLmo>
</file>

<file path=customXml/item15.xml><?xml version="1.0" encoding="utf-8"?>
<NovaPath_docIDOld>Q0P8ATRTMXBXU5V3Y0ZDF78HH1</NovaPath_docIDOld>
</file>

<file path=customXml/item16.xml><?xml version="1.0" encoding="utf-8"?>
<nXeGKudETKPeaCNGFh5i5JKJLOqxkMZWB6LsYfMaI9RtbpE1WkCpXazESWus5B>UdrOzqpA+r39dLLd1LPzxYFxus4dNwunQZbORzdXHrJlKxoAUauKOWd4dhh9JlsMNg22Awy5R04vPKDfIybcoQ==</nXeGKudETKPeaCNGFh5i5JKJLOqxkMZWB6LsYfMaI9RtbpE1WkCpXazESWus5B>
</file>

<file path=customXml/item17.xml><?xml version="1.0" encoding="utf-8"?>
<NovaPath_versionInfo>5.1.0.13233</NovaPath_versionInfo>
</file>

<file path=customXml/item18.xml><?xml version="1.0" encoding="utf-8"?>
<nXeGKudETKPeaCNGFh5i8sltj09I1nJ8AlBUytNZ1Ehih9jnZMZtoeNI9UMZ5>zhhFcvadLHQ/CwvmgHA6WraYRSZtfHSAoCtkBwuwJBs=</nXeGKudETKPeaCNGFh5i8sltj09I1nJ8AlBUytNZ1Ehih9jnZMZtoeNI9UMZ5>
</file>

<file path=customXml/item19.xml><?xml version="1.0" encoding="utf-8"?>
<NovaPath_docOwner>shansel</NovaPath_docOwner>
</file>

<file path=customXml/item2.xml><?xml version="1.0" encoding="utf-8"?>
<nXeGKudETKPeaCNGFh5i0BGlH9ci87cLWvMx3DlPzuAPh2gY9s703zKUS7uW>bG9u5hiVY2VyXsyeTg4HuDEYNu/O+0jwxkrdChrZAQA/56qaQSRk1juj7ZFub6gPvowKdsqiJBQzPFcmLL8QzdMS/56QkZ6JkHwtcfgQv22kZMJgWZqMAzxDOVNeotDxY6K2/JvtkGSzIQ8s9u2w1c0pxw6D9FLvT3v6nabJ1D4Pa3vLDcFKi5NmmqTIPOBZfwG6XNXgIkRVkpFDuTPqpWKXzLPCJIPPUAUg3HVTsYZ1XDfq7bcTasSd+GOdUEE0</nXeGKudETKPeaCNGFh5i0BGlH9ci87cLWvMx3DlPzuAPh2gY9s703zKUS7uW>
</file>

<file path=customXml/item20.xml><?xml version="1.0" encoding="utf-8"?>
<nXeGKudETKPeaCNGFh5i2aVdoOsLYjULCdH7T707tDyRRmguot4fEcJ2iD6f9>8MlZRzwugiVAZk7VqyTooA==</nXeGKudETKPeaCNGFh5i2aVdoOsLYjULCdH7T707tDyRRmguot4fEcJ2iD6f9>
</file>

<file path=customXml/item21.xml><?xml version="1.0" encoding="utf-8"?>
<NovaPath_docClass>Öffentlich</NovaPath_docClass>
</file>

<file path=customXml/item22.xml><?xml version="1.0" encoding="utf-8"?>
<nXeGKudETKPeaCNGFh5ix5fP7fSWtl37NIroXmZyHIynb9qBde2n67FOJFV2>OB+yx8HZHQ9axHzCsxV+h2/qHVc3e8YVcd+ESYpLQZw=</nXeGKudETKPeaCNGFh5ix5fP7fSWtl37NIroXmZyHIynb9qBde2n67FOJFV2>
</file>

<file path=customXml/item23.xml><?xml version="1.0" encoding="utf-8"?>
<NovaPath_docClassID>6CA019EB8FF94A03814DB69A6FE59E88</NovaPath_docClassID>
</file>

<file path=customXml/item24.xml><?xml version="1.0" encoding="utf-8"?>
<nXeGKudETKPeaCNGFh5ix5fP7fSWtl37NIroXmYBQsS1cecqKZfGozr8W9iy>Wjz5uNH3UP3EsLHZlkwce+HAjdakvE7YrI/u5Rgln5g5WP9k+AjbGT71wyoUH2brRSbGCAG95ayEkd0Z87oX+J5TSctJaPXVlSvPg2Xp/TY=</nXeGKudETKPeaCNGFh5ix5fP7fSWtl37NIroXmYBQsS1cecqKZfGozr8W9iy>
</file>

<file path=customXml/item25.xml><?xml version="1.0" encoding="utf-8"?>
<NovaPath_docClassDate>08/28/2019 13:11:10</NovaPath_docClassDate>
</file>

<file path=customXml/item26.xml><?xml version="1.0" encoding="utf-8"?>
<nXeGKudETKPeaCNGFh5ix5fP7fSWtl37NIroXmZN38TajkfZeW3Vf6bvmNn8>RsGmm2DSHKrieF9O00gpW3Kd2Jx1o+1QOzoohHAObewFb2NOwJJEs8HrkpDzQDBy</nXeGKudETKPeaCNGFh5ix5fP7fSWtl37NIroXmZN38TajkfZeW3Vf6bvmNn8>
</file>

<file path=customXml/item27.xml><?xml version="1.0" encoding="utf-8"?>
<NovaPath_severityLevel>1000</NovaPath_severityLevel>
</file>

<file path=customXml/item28.xml><?xml version="1.0" encoding="utf-8"?>
<nXeGKudETKPeaCNGFh5iwUzzYZDrQrCHKPfejBusKNvQLcln0aiewszm1omL74>wt3k18vrF6nuIHnJw37BkQ==</nXeGKudETKPeaCNGFh5iwUzzYZDrQrCHKPfejBusKNvQLcln0aiewszm1omL74>
</file>

<file path=customXml/item3.xml><?xml version="1.0" encoding="utf-8"?>
<NovaPath_docName>Einführung Statistik_0.2 200527.pptx</NovaPath_docName>
</file>

<file path=customXml/item4.xml><?xml version="1.0" encoding="utf-8"?>
<nXeGKudETKPeaCNGFh5i7cKyawAjgyQn9gyiebCxx1jD9eHXSWW9Lib2F1j9>2lALe0dug9LhYUZZpvZwb6QuzbR887/kk6CLsGwBdclYccsh/oH90gRh0iRP+zIWQG86QPOxDm29PrA31OYherC6UErXumtPdY56MyqL2ZE=</nXeGKudETKPeaCNGFh5i7cKyawAjgyQn9gyiebCxx1jD9eHXSWW9Lib2F1j9>
</file>

<file path=customXml/item5.xml><?xml version="1.0" encoding="utf-8"?>
<NovaPath_docID>1UY2E8XMCD1RG9DKGRZR6OKAOC</NovaPath_docID>
</file>

<file path=customXml/item6.xml><?xml version="1.0" encoding="utf-8"?>
<nXeGKudETKPeaCNGFh5iTSI5UodjD94nh7U7VklxY>LxFvpGymKEcrs3eVM+K6+Xr5FzmnUM0hRfKWcUW4Od+PQHmJ9uuerhqsAi3MULELNMsLORTDmeUIhxsqPstFUg==</nXeGKudETKPeaCNGFh5iTSI5UodjD94nh7U7VklxY>
</file>

<file path=customXml/item7.xml><?xml version="1.0" encoding="utf-8"?>
<NovaPath_docAuthor>Klein-Reick, Tanja (KBV)</NovaPath_docAuthor>
</file>

<file path=customXml/item8.xml><?xml version="1.0" encoding="utf-8"?>
<nXeGKudETKPeaCNGFh5iyLk1gcWWJqTgFQk8wGFUmjFC0m6hdwbr2zDsrBNVqK>gIwfS6Yhv16w5b2MtI1OSSB+hYC80FgRkeW0IDwjkuE72/PsAKxVgNHFfHbArqtrqSOwyZ2XRCSNPRyENNXp9A==</nXeGKudETKPeaCNGFh5iyLk1gcWWJqTgFQk8wGFUmjFC0m6hdwbr2zDsrBNVqK>
</file>

<file path=customXml/item9.xml><?xml version="1.0" encoding="utf-8"?>
<NovaPath_baseApplication>Microsoft PowerPoint</NovaPath_baseApplication>
</file>

<file path=customXml/itemProps1.xml><?xml version="1.0" encoding="utf-8"?>
<ds:datastoreItem xmlns:ds="http://schemas.openxmlformats.org/officeDocument/2006/customXml" ds:itemID="{66839F1E-08BE-4207-B02A-47443146C426}">
  <ds:schemaRefs/>
</ds:datastoreItem>
</file>

<file path=customXml/itemProps10.xml><?xml version="1.0" encoding="utf-8"?>
<ds:datastoreItem xmlns:ds="http://schemas.openxmlformats.org/officeDocument/2006/customXml" ds:itemID="{E09216ED-F27A-40E1-AAA5-856F70B73499}">
  <ds:schemaRefs/>
</ds:datastoreItem>
</file>

<file path=customXml/itemProps11.xml><?xml version="1.0" encoding="utf-8"?>
<ds:datastoreItem xmlns:ds="http://schemas.openxmlformats.org/officeDocument/2006/customXml" ds:itemID="{AA1FDA26-DA4F-4E9C-A8F5-E399908FF8F8}">
  <ds:schemaRefs/>
</ds:datastoreItem>
</file>

<file path=customXml/itemProps12.xml><?xml version="1.0" encoding="utf-8"?>
<ds:datastoreItem xmlns:ds="http://schemas.openxmlformats.org/officeDocument/2006/customXml" ds:itemID="{A99B71B4-FB7C-411D-894D-56AB61CA5E6F}">
  <ds:schemaRefs/>
</ds:datastoreItem>
</file>

<file path=customXml/itemProps13.xml><?xml version="1.0" encoding="utf-8"?>
<ds:datastoreItem xmlns:ds="http://schemas.openxmlformats.org/officeDocument/2006/customXml" ds:itemID="{EF3CE7C8-EEE7-4164-8544-7769F5082C57}">
  <ds:schemaRefs/>
</ds:datastoreItem>
</file>

<file path=customXml/itemProps14.xml><?xml version="1.0" encoding="utf-8"?>
<ds:datastoreItem xmlns:ds="http://schemas.openxmlformats.org/officeDocument/2006/customXml" ds:itemID="{81C4CEB6-369D-46FE-B339-C381C48D4A81}">
  <ds:schemaRefs/>
</ds:datastoreItem>
</file>

<file path=customXml/itemProps15.xml><?xml version="1.0" encoding="utf-8"?>
<ds:datastoreItem xmlns:ds="http://schemas.openxmlformats.org/officeDocument/2006/customXml" ds:itemID="{D74227C7-590A-4976-B6B7-540BC51F67B1}">
  <ds:schemaRefs/>
</ds:datastoreItem>
</file>

<file path=customXml/itemProps16.xml><?xml version="1.0" encoding="utf-8"?>
<ds:datastoreItem xmlns:ds="http://schemas.openxmlformats.org/officeDocument/2006/customXml" ds:itemID="{508B9A25-3081-4305-A007-5C0695605D91}">
  <ds:schemaRefs/>
</ds:datastoreItem>
</file>

<file path=customXml/itemProps17.xml><?xml version="1.0" encoding="utf-8"?>
<ds:datastoreItem xmlns:ds="http://schemas.openxmlformats.org/officeDocument/2006/customXml" ds:itemID="{85BB2356-F172-4A22-96CF-73EB5DE3EF7E}">
  <ds:schemaRefs/>
</ds:datastoreItem>
</file>

<file path=customXml/itemProps18.xml><?xml version="1.0" encoding="utf-8"?>
<ds:datastoreItem xmlns:ds="http://schemas.openxmlformats.org/officeDocument/2006/customXml" ds:itemID="{EF8903F1-8978-4E14-962F-CB64CF931B10}">
  <ds:schemaRefs/>
</ds:datastoreItem>
</file>

<file path=customXml/itemProps19.xml><?xml version="1.0" encoding="utf-8"?>
<ds:datastoreItem xmlns:ds="http://schemas.openxmlformats.org/officeDocument/2006/customXml" ds:itemID="{D5C1445B-1FB1-4E6E-81D6-3BF6E8FA4471}">
  <ds:schemaRefs/>
</ds:datastoreItem>
</file>

<file path=customXml/itemProps2.xml><?xml version="1.0" encoding="utf-8"?>
<ds:datastoreItem xmlns:ds="http://schemas.openxmlformats.org/officeDocument/2006/customXml" ds:itemID="{97D48F70-8576-4520-8527-8D45C44715CB}">
  <ds:schemaRefs/>
</ds:datastoreItem>
</file>

<file path=customXml/itemProps20.xml><?xml version="1.0" encoding="utf-8"?>
<ds:datastoreItem xmlns:ds="http://schemas.openxmlformats.org/officeDocument/2006/customXml" ds:itemID="{52D7AED2-694B-4057-A1A7-11C45B8284B4}">
  <ds:schemaRefs/>
</ds:datastoreItem>
</file>

<file path=customXml/itemProps21.xml><?xml version="1.0" encoding="utf-8"?>
<ds:datastoreItem xmlns:ds="http://schemas.openxmlformats.org/officeDocument/2006/customXml" ds:itemID="{36FE9EF7-08E8-47DA-AB0C-5E0894624802}">
  <ds:schemaRefs/>
</ds:datastoreItem>
</file>

<file path=customXml/itemProps22.xml><?xml version="1.0" encoding="utf-8"?>
<ds:datastoreItem xmlns:ds="http://schemas.openxmlformats.org/officeDocument/2006/customXml" ds:itemID="{786CD831-3EC5-482C-99DD-4EE90ECD00C3}">
  <ds:schemaRefs/>
</ds:datastoreItem>
</file>

<file path=customXml/itemProps23.xml><?xml version="1.0" encoding="utf-8"?>
<ds:datastoreItem xmlns:ds="http://schemas.openxmlformats.org/officeDocument/2006/customXml" ds:itemID="{3E7CF9AE-A39B-4B47-A32B-C7036A0C03F0}">
  <ds:schemaRefs/>
</ds:datastoreItem>
</file>

<file path=customXml/itemProps24.xml><?xml version="1.0" encoding="utf-8"?>
<ds:datastoreItem xmlns:ds="http://schemas.openxmlformats.org/officeDocument/2006/customXml" ds:itemID="{B67A379E-0DDC-4068-A644-7CD538F5F93B}">
  <ds:schemaRefs/>
</ds:datastoreItem>
</file>

<file path=customXml/itemProps25.xml><?xml version="1.0" encoding="utf-8"?>
<ds:datastoreItem xmlns:ds="http://schemas.openxmlformats.org/officeDocument/2006/customXml" ds:itemID="{AEEF1004-A0E8-4AA4-B97A-7966C5C41984}">
  <ds:schemaRefs/>
</ds:datastoreItem>
</file>

<file path=customXml/itemProps26.xml><?xml version="1.0" encoding="utf-8"?>
<ds:datastoreItem xmlns:ds="http://schemas.openxmlformats.org/officeDocument/2006/customXml" ds:itemID="{B4C9FCE8-42F1-4EAA-ABB5-9FC3C1E425ED}">
  <ds:schemaRefs/>
</ds:datastoreItem>
</file>

<file path=customXml/itemProps27.xml><?xml version="1.0" encoding="utf-8"?>
<ds:datastoreItem xmlns:ds="http://schemas.openxmlformats.org/officeDocument/2006/customXml" ds:itemID="{589BDB2E-11F6-4837-9D5B-D07E4A8B22AD}">
  <ds:schemaRefs/>
</ds:datastoreItem>
</file>

<file path=customXml/itemProps28.xml><?xml version="1.0" encoding="utf-8"?>
<ds:datastoreItem xmlns:ds="http://schemas.openxmlformats.org/officeDocument/2006/customXml" ds:itemID="{9B0E8F35-7119-4DAB-BEC5-83AA3DB092AC}">
  <ds:schemaRefs/>
</ds:datastoreItem>
</file>

<file path=customXml/itemProps3.xml><?xml version="1.0" encoding="utf-8"?>
<ds:datastoreItem xmlns:ds="http://schemas.openxmlformats.org/officeDocument/2006/customXml" ds:itemID="{6AFC528B-2A4E-4EF9-9FA3-8430487646A9}">
  <ds:schemaRefs/>
</ds:datastoreItem>
</file>

<file path=customXml/itemProps4.xml><?xml version="1.0" encoding="utf-8"?>
<ds:datastoreItem xmlns:ds="http://schemas.openxmlformats.org/officeDocument/2006/customXml" ds:itemID="{C4016146-8EEA-4847-B034-291924392E12}">
  <ds:schemaRefs/>
</ds:datastoreItem>
</file>

<file path=customXml/itemProps5.xml><?xml version="1.0" encoding="utf-8"?>
<ds:datastoreItem xmlns:ds="http://schemas.openxmlformats.org/officeDocument/2006/customXml" ds:itemID="{31C255AC-F0BE-486D-A227-D91E887A0D4D}">
  <ds:schemaRefs/>
</ds:datastoreItem>
</file>

<file path=customXml/itemProps6.xml><?xml version="1.0" encoding="utf-8"?>
<ds:datastoreItem xmlns:ds="http://schemas.openxmlformats.org/officeDocument/2006/customXml" ds:itemID="{13895AE1-A535-4C6B-8013-592CDD52B925}">
  <ds:schemaRefs/>
</ds:datastoreItem>
</file>

<file path=customXml/itemProps7.xml><?xml version="1.0" encoding="utf-8"?>
<ds:datastoreItem xmlns:ds="http://schemas.openxmlformats.org/officeDocument/2006/customXml" ds:itemID="{D3C7FBC6-6A85-4800-8E84-B2D5BC527900}">
  <ds:schemaRefs/>
</ds:datastoreItem>
</file>

<file path=customXml/itemProps8.xml><?xml version="1.0" encoding="utf-8"?>
<ds:datastoreItem xmlns:ds="http://schemas.openxmlformats.org/officeDocument/2006/customXml" ds:itemID="{B329A23D-CBCA-4BE6-9623-57AD2831ECC2}">
  <ds:schemaRefs/>
</ds:datastoreItem>
</file>

<file path=customXml/itemProps9.xml><?xml version="1.0" encoding="utf-8"?>
<ds:datastoreItem xmlns:ds="http://schemas.openxmlformats.org/officeDocument/2006/customXml" ds:itemID="{E8D6A3CF-0D0F-44B6-B770-A6EB9B5EA6D2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496</Words>
  <Application>Microsoft Office PowerPoint</Application>
  <PresentationFormat>Breitbild</PresentationFormat>
  <Paragraphs>72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9" baseType="lpstr">
      <vt:lpstr>Arial</vt:lpstr>
      <vt:lpstr>Calibri</vt:lpstr>
      <vt:lpstr>PowerPoint Master KBV</vt:lpstr>
      <vt:lpstr>Verbesserungen aus feedbackberichten ableiten Statistische Grundbegriffe</vt:lpstr>
      <vt:lpstr>Vergleichsgruppe und Benchmark</vt:lpstr>
      <vt:lpstr>Mittelwert und Median</vt:lpstr>
      <vt:lpstr>Konfidenzintervall, Referenzbereich, Perzentile</vt:lpstr>
      <vt:lpstr>Boxplot</vt:lpstr>
      <vt:lpstr>Sensitivität und Spezifität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Verbesserungen aus feedback ableiten Statistische Grundlagen und Begriffe</dc:title>
  <dc:creator>Klein-Reick, Tanja (KBV)</dc:creator>
  <cp:lastModifiedBy>Klein-Reick, Tanja (KBV)</cp:lastModifiedBy>
  <cp:revision>63</cp:revision>
  <cp:lastPrinted>2020-07-16T06:00:05Z</cp:lastPrinted>
  <dcterms:created xsi:type="dcterms:W3CDTF">2020-05-27T08:35:31Z</dcterms:created>
  <dcterms:modified xsi:type="dcterms:W3CDTF">2020-08-26T08:12:17Z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kumenten-ID">
    <vt:lpwstr>1UY2E8XMCD1RG9DKGRZR6OKAOC</vt:lpwstr>
  </property>
  <property fmtid="{D5CDD505-2E9C-101B-9397-08002B2CF9AE}" pid="3" name="NovaPath-Version">
    <vt:lpwstr>5.1.0.13233</vt:lpwstr>
  </property>
  <property fmtid="{D5CDD505-2E9C-101B-9397-08002B2CF9AE}" pid="4" name="Klassifizierung">
    <vt:lpwstr>Öffentlich</vt:lpwstr>
  </property>
  <property fmtid="{D5CDD505-2E9C-101B-9397-08002B2CF9AE}" pid="5" name="Klassifizierungs-Id">
    <vt:lpwstr>6CA019EB8FF94A03814DB69A6FE59E88</vt:lpwstr>
  </property>
  <property fmtid="{D5CDD505-2E9C-101B-9397-08002B2CF9AE}" pid="6" name="Klassifizierungs-Datum">
    <vt:lpwstr>08/28/2019 13:11:10</vt:lpwstr>
  </property>
  <property fmtid="{D5CDD505-2E9C-101B-9397-08002B2CF9AE}" pid="7" name="NovaPath-SeverityName">
    <vt:lpwstr>Ohne</vt:lpwstr>
  </property>
  <property fmtid="{D5CDD505-2E9C-101B-9397-08002B2CF9AE}" pid="8" name="NovaPath-SeverityLevel">
    <vt:lpwstr>1000</vt:lpwstr>
  </property>
</Properties>
</file>